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722" r:id="rId6"/>
    <p:sldId id="442" r:id="rId7"/>
    <p:sldId id="3728" r:id="rId8"/>
    <p:sldId id="453" r:id="rId9"/>
    <p:sldId id="2147472552" r:id="rId10"/>
    <p:sldId id="2147472556" r:id="rId11"/>
    <p:sldId id="3727" r:id="rId12"/>
    <p:sldId id="2147472555" r:id="rId13"/>
    <p:sldId id="2147472554" r:id="rId14"/>
    <p:sldId id="3729" r:id="rId15"/>
    <p:sldId id="451" r:id="rId16"/>
    <p:sldId id="2147472435" r:id="rId17"/>
    <p:sldId id="449" r:id="rId18"/>
    <p:sldId id="2147472553"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BFF0-4B80-401A-9A42-999470F17797}" v="2" dt="2024-03-04T18:22:54.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12"/>
  </p:normalViewPr>
  <p:slideViewPr>
    <p:cSldViewPr snapToGrid="0" snapToObjects="1">
      <p:cViewPr varScale="1">
        <p:scale>
          <a:sx n="40" d="100"/>
          <a:sy n="40" d="100"/>
        </p:scale>
        <p:origin x="57" y="2682"/>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5"/>
          </p:nvPr>
        </p:nvSpPr>
        <p:spPr/>
        <p:txBody>
          <a:bodyPr/>
          <a:lstStyle/>
          <a:p>
            <a:pPr algn="r" rtl="1"/>
            <a:fld id="{003E7DC8-2203-470B-94CF-731471D44871}" type="slidenum">
              <a:rPr/>
              <a:t>1</a:t>
            </a:fld>
            <a:endParaRPr lang="ar"/>
          </a:p>
        </p:txBody>
      </p:sp>
    </p:spTree>
    <p:extLst>
      <p:ext uri="{BB962C8B-B14F-4D97-AF65-F5344CB8AC3E}">
        <p14:creationId xmlns:p14="http://schemas.microsoft.com/office/powerpoint/2010/main" val="27236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F4FDD2E-373F-40BD-B32D-912CA7A9E1D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F4FDD2E-373F-40BD-B32D-912CA7A9E1D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26,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AAA6B-4527-405F-AA6F-7C36B2ADE800}"/>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B6B0DF4-8D33-4DD8-A1FE-B3E954E0394F}"/>
              </a:ext>
            </a:extLst>
          </p:cNvPr>
          <p:cNvSpPr>
            <a:spLocks noGrp="1"/>
          </p:cNvSpPr>
          <p:nvPr>
            <p:ph type="title"/>
          </p:nvPr>
        </p:nvSpPr>
        <p:spPr>
          <a:xfrm>
            <a:off x="838200" y="4539940"/>
            <a:ext cx="10515600" cy="1160039"/>
          </a:xfrm>
        </p:spPr>
        <p:txBody>
          <a:bodyPr/>
          <a:lstStyle/>
          <a:p>
            <a:r>
              <a:rPr lang="en-US"/>
              <a:t>Click to edit Master title style</a:t>
            </a:r>
          </a:p>
        </p:txBody>
      </p:sp>
      <p:pic>
        <p:nvPicPr>
          <p:cNvPr id="5" name="Picture 4" descr="U.S. Small Business Administration (SBA) logo.">
            <a:extLst>
              <a:ext uri="{FF2B5EF4-FFF2-40B4-BE49-F238E27FC236}">
                <a16:creationId xmlns:a16="http://schemas.microsoft.com/office/drawing/2014/main" id="{4AC9F962-2A99-458C-ACB0-17459A57BD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8912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a:t>Click to edit Master </a:t>
            </a:r>
            <a:br>
              <a:rPr lang="en-US"/>
            </a:br>
            <a:r>
              <a:rPr lang="en-US"/>
              <a:t>chapter style</a:t>
            </a:r>
          </a:p>
        </p:txBody>
      </p:sp>
      <p:pic>
        <p:nvPicPr>
          <p:cNvPr id="4" name="Picture 3" descr="U.S. Small Business Administration (SBA) logo.">
            <a:extLst>
              <a:ext uri="{FF2B5EF4-FFF2-40B4-BE49-F238E27FC236}">
                <a16:creationId xmlns:a16="http://schemas.microsoft.com/office/drawing/2014/main" id="{0E7F0366-694B-4F1B-A246-5511FB2237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09944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273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6"/>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69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26,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April 26,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26, 2024</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9" r:id="rId13"/>
    <p:sldLayoutId id="2147483670" r:id="rId14"/>
    <p:sldLayoutId id="2147483671" r:id="rId15"/>
    <p:sldLayoutId id="2147483672" r:id="rId1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state-based-home-energy-efficiency-contractor-training-grants" TargetMode="External"/><Relationship Id="rId2" Type="http://schemas.openxmlformats.org/officeDocument/2006/relationships/hyperlink" Target="https://www.energy.gov/femp/state-energy-offices-and-organizations" TargetMode="External"/><Relationship Id="rId1" Type="http://schemas.openxmlformats.org/officeDocument/2006/relationships/slideLayout" Target="../slideLayouts/slideLayout15.xml"/><Relationship Id="rId4" Type="http://schemas.openxmlformats.org/officeDocument/2006/relationships/hyperlink" Target="https://www.energy.gov/save/reb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about-sba/sba-locations/sba-district-offices" TargetMode="External"/><Relationship Id="rId2" Type="http://schemas.openxmlformats.org/officeDocument/2006/relationships/hyperlink" Target="https://www.sba.gov/partners/lenders/7a-loan-program/types-7a-loans#id-sba-express" TargetMode="External"/><Relationship Id="rId1" Type="http://schemas.openxmlformats.org/officeDocument/2006/relationships/slideLayout" Target="../slideLayouts/slideLayout15.xml"/><Relationship Id="rId4" Type="http://schemas.openxmlformats.org/officeDocument/2006/relationships/hyperlink" Target="https://www.sba.gov/local-assistance/resource-partn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nergy.gov/save"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19F-77E9-413F-A451-37AA0E27F673}"/>
              </a:ext>
            </a:extLst>
          </p:cNvPr>
          <p:cNvSpPr>
            <a:spLocks noGrp="1"/>
          </p:cNvSpPr>
          <p:nvPr>
            <p:ph type="title"/>
          </p:nvPr>
        </p:nvSpPr>
        <p:spPr>
          <a:xfrm>
            <a:off x="838200" y="213601"/>
            <a:ext cx="10515600" cy="905516"/>
          </a:xfrm>
        </p:spPr>
        <p:txBody>
          <a:bodyPr/>
          <a:lstStyle/>
          <a:p>
            <a:pPr algn="ctr" rtl="1"/>
            <a:r>
              <a:rPr lang="en-US" dirty="0">
                <a:solidFill>
                  <a:schemeClr val="bg1"/>
                </a:solidFill>
                <a:latin typeface="Sakkal Majalla" panose="02000000000000000000" pitchFamily="2" charset="-78"/>
                <a:cs typeface="Sakkal Majalla" panose="02000000000000000000" pitchFamily="2" charset="-78"/>
              </a:rPr>
              <a:t>SBA</a:t>
            </a:r>
            <a:r>
              <a:rPr lang="ar" b="1" i="0" u="none" baseline="0" dirty="0">
                <a:solidFill>
                  <a:schemeClr val="bg1"/>
                </a:solidFill>
                <a:latin typeface="Sakkal Majalla" panose="02000000000000000000" pitchFamily="2" charset="-78"/>
                <a:cs typeface="Sakkal Majalla" panose="02000000000000000000" pitchFamily="2" charset="-78"/>
              </a:rPr>
              <a:t>: هيئة المشاريع الصغيرة في الولايات المتحدة</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49"/>
            <a:ext cx="10967013" cy="851583"/>
          </a:xfrm>
        </p:spPr>
        <p:txBody>
          <a:bodyPr>
            <a:normAutofit fontScale="90000"/>
          </a:bodyPr>
          <a:lstStyle/>
          <a:p>
            <a:pPr rtl="1"/>
            <a:r>
              <a:rPr lang="ar" b="1" i="0" u="none" baseline="0" dirty="0">
                <a:latin typeface="Sakkal Majalla" panose="02000000000000000000" pitchFamily="2" charset="-78"/>
                <a:cs typeface="Sakkal Majalla" panose="02000000000000000000" pitchFamily="2" charset="-78"/>
              </a:rPr>
              <a:t>التفاصيل الرئيسية: كهربة المنزل </a:t>
            </a:r>
            <a:br>
              <a:rPr lang="ar" dirty="0">
                <a:latin typeface="Sakkal Majalla" panose="02000000000000000000" pitchFamily="2" charset="-78"/>
                <a:cs typeface="Sakkal Majalla" panose="02000000000000000000" pitchFamily="2" charset="-78"/>
              </a:rPr>
            </a:br>
            <a:r>
              <a:rPr lang="ar" b="1" i="0" u="none" baseline="0" dirty="0">
                <a:latin typeface="Sakkal Majalla" panose="02000000000000000000" pitchFamily="2" charset="-78"/>
                <a:cs typeface="Sakkal Majalla" panose="02000000000000000000" pitchFamily="2" charset="-78"/>
              </a:rPr>
              <a:t>وحسومات على الأجهزة الكهربائية </a:t>
            </a:r>
            <a:r>
              <a:rPr lang="ps-AF" b="1" i="0" u="none" baseline="0" dirty="0">
                <a:latin typeface="Sakkal Majalla" panose="02000000000000000000" pitchFamily="2" charset="-78"/>
                <a:cs typeface="Sakkal Majalla" panose="02000000000000000000" pitchFamily="2" charset="-78"/>
              </a:rPr>
              <a:t>(2)</a:t>
            </a:r>
            <a:endParaRPr lang="ar" b="1" i="0" u="none" baseline="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10</a:t>
            </a:fld>
            <a:endParaRPr lang="ar">
              <a:latin typeface="Sakkal Majalla" panose="02000000000000000000" pitchFamily="2" charset="-78"/>
              <a:cs typeface="Sakkal Majalla" panose="02000000000000000000" pitchFamily="2" charset="-78"/>
            </a:endParaRPr>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41070" y="1669959"/>
            <a:ext cx="10964141" cy="3275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 sz="2000" b="1" i="0" u="none" baseline="0">
                <a:latin typeface="Sakkal Majalla" panose="02000000000000000000" pitchFamily="2" charset="-78"/>
                <a:ea typeface="Source Sans Pro" panose="020B0503030403020204" pitchFamily="34" charset="0"/>
                <a:cs typeface="Sakkal Majalla" panose="02000000000000000000" pitchFamily="2" charset="-78"/>
              </a:rPr>
              <a:t>من هم المؤهلون</a:t>
            </a:r>
          </a:p>
        </p:txBody>
      </p:sp>
      <p:sp>
        <p:nvSpPr>
          <p:cNvPr id="6" name="Content Placeholder 8">
            <a:extLst>
              <a:ext uri="{FF2B5EF4-FFF2-40B4-BE49-F238E27FC236}">
                <a16:creationId xmlns:a16="http://schemas.microsoft.com/office/drawing/2014/main" id="{4D3AEF46-7F98-8214-1C55-738C8F62C6A0}"/>
              </a:ext>
            </a:extLst>
          </p:cNvPr>
          <p:cNvSpPr txBox="1">
            <a:spLocks/>
          </p:cNvSpPr>
          <p:nvPr/>
        </p:nvSpPr>
        <p:spPr>
          <a:xfrm>
            <a:off x="841070" y="2167321"/>
            <a:ext cx="10964141"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هذا الخصم متاح فقط لـ:</a:t>
            </a:r>
          </a:p>
          <a:p>
            <a:pPr algn="r" rtl="1"/>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الأسر ذات الدخل المنخفض أو المتوسط</a:t>
            </a:r>
          </a:p>
          <a:p>
            <a:pPr algn="r" rtl="1"/>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الأفراد أو الجهات التي تمتلك مبنى متعدد الأسر مع أسر ذات دخل منخفض أو متوسط تشكل ما لا يقل عن 50% من تعداد القاطنين</a:t>
            </a:r>
          </a:p>
          <a:p>
            <a:pPr algn="r" rtl="1"/>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الجهات الحكومية أو التجارية أو غير الربحية التي تنفذ مشاريع للأسر ذات الدخل المنخفض أو المتوسط أو أصحاب المباني متعددة الأسر</a:t>
            </a:r>
          </a:p>
          <a:p>
            <a:pPr marL="0" indent="0" algn="r" rtl="1">
              <a:buNone/>
            </a:pPr>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تشير الأسر ذات الدخل المنخفض إلى أولئك الذين يكسبون أقل من 80% من متوسط دخل منطقتهم (AMI). الأسر ذات الدخل المعتدل هي 80-150% من متوسط دخل منطقتها. سيتم سداد ما يصل إلى 100% من التكاليف للعائلات ذات الدخل المنخفض وما يصل إلى 50% للعائلات ذات الدخل المتوسط.</a:t>
            </a:r>
            <a:endParaRPr lang="ar" sz="2000" dirty="0">
              <a:latin typeface="Sakkal Majalla" panose="02000000000000000000" pitchFamily="2" charset="-78"/>
              <a:ea typeface="Source Sans Pro" panose="020B0503030403020204" pitchFamily="34" charset="0"/>
              <a:cs typeface="Sakkal Majalla" panose="02000000000000000000" pitchFamily="2" charset="-78"/>
            </a:endParaRPr>
          </a:p>
        </p:txBody>
      </p:sp>
    </p:spTree>
    <p:extLst>
      <p:ext uri="{BB962C8B-B14F-4D97-AF65-F5344CB8AC3E}">
        <p14:creationId xmlns:p14="http://schemas.microsoft.com/office/powerpoint/2010/main" val="14338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ما هي الخطوات التالية لمشروعي الصغير؟</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408144"/>
            <a:ext cx="10515600" cy="4786156"/>
          </a:xfrm>
        </p:spPr>
        <p:txBody>
          <a:bodyPr/>
          <a:lstStyle/>
          <a:p>
            <a:pPr marL="342900" marR="0" lvl="0" indent="-342900" algn="r" rtl="1">
              <a:lnSpc>
                <a:spcPct val="107000"/>
              </a:lnSpc>
              <a:spcBef>
                <a:spcPts val="0"/>
              </a:spcBef>
              <a:spcAft>
                <a:spcPts val="0"/>
              </a:spcAft>
              <a:buFont typeface="Symbol" panose="05050102010706020507" pitchFamily="18" charset="2"/>
              <a:buChar char=""/>
            </a:pPr>
            <a:r>
              <a:rPr lang="ar" sz="2000" b="1"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أن تصبح مقاولاً معتمداً للطاقة المنزلية — إذا كان نشاطك التجاري الصغير:</a:t>
            </a:r>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 </a:t>
            </a:r>
          </a:p>
          <a:p>
            <a:pPr marL="742950" marR="0" lvl="1" indent="-285750" algn="r" rtl="1">
              <a:lnSpc>
                <a:spcPct val="107000"/>
              </a:lnSpc>
              <a:spcBef>
                <a:spcPts val="0"/>
              </a:spcBef>
              <a:spcAft>
                <a:spcPts val="0"/>
              </a:spcAft>
              <a:buFont typeface="Courier New" panose="02070309020205020404" pitchFamily="49" charset="0"/>
              <a:buChar char="o"/>
            </a:pPr>
            <a:r>
              <a:rPr lang="ar"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يستكمل بالفعل مشاريع كفاءة استخدام الطاقة، </a:t>
            </a:r>
            <a:r>
              <a:rPr lang="ar" b="0" i="0" u="sng" kern="100" baseline="0" dirty="0">
                <a:solidFill>
                  <a:srgbClr val="0563C1"/>
                </a:solidFill>
                <a:effectLst/>
                <a:latin typeface="Sakkal Majalla" panose="02000000000000000000" pitchFamily="2" charset="-78"/>
                <a:ea typeface="Source Sans Pro" panose="020B0503030403020204" pitchFamily="34" charset="0"/>
                <a:cs typeface="Sakkal Majalla" panose="02000000000000000000" pitchFamily="2" charset="-78"/>
                <a:hlinkClick r:id="rId2"/>
              </a:rPr>
              <a:t>اتصل بمكتب الطاقة بالولاية</a:t>
            </a:r>
            <a:r>
              <a:rPr lang="ar"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 لتصبح مقاولاً معتمداً للطاقة المنزلية. </a:t>
            </a:r>
          </a:p>
          <a:p>
            <a:pPr marL="742950" marR="0" lvl="1" indent="-285750" algn="r" rtl="1">
              <a:lnSpc>
                <a:spcPct val="107000"/>
              </a:lnSpc>
              <a:spcBef>
                <a:spcPts val="0"/>
              </a:spcBef>
              <a:spcAft>
                <a:spcPts val="0"/>
              </a:spcAft>
              <a:buFont typeface="Courier New" panose="02070309020205020404" pitchFamily="49" charset="0"/>
              <a:buChar char="o"/>
            </a:pPr>
            <a:r>
              <a:rPr lang="ar"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بحاجة إلى التدريب لتكون جاهزاً للأعمال التجارية، </a:t>
            </a:r>
            <a:r>
              <a:rPr lang="ar" b="0" i="0" u="sng" kern="100" baseline="0" dirty="0">
                <a:solidFill>
                  <a:srgbClr val="0563C1"/>
                </a:solidFill>
                <a:effectLst/>
                <a:latin typeface="Sakkal Majalla" panose="02000000000000000000" pitchFamily="2" charset="-78"/>
                <a:ea typeface="Source Sans Pro" panose="020B0503030403020204" pitchFamily="34" charset="0"/>
                <a:cs typeface="Sakkal Majalla" panose="02000000000000000000" pitchFamily="2" charset="-78"/>
                <a:hlinkClick r:id="rId3"/>
              </a:rPr>
              <a:t>ابحث عن أحدث المعلومات حول التدريب على كفاءة الطاقة في ولايتك.</a:t>
            </a:r>
            <a:r>
              <a:rPr lang="ar"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 </a:t>
            </a:r>
          </a:p>
          <a:p>
            <a:pPr marL="342900" marR="0" lvl="0" indent="-342900" algn="r" rtl="1">
              <a:lnSpc>
                <a:spcPct val="107000"/>
              </a:lnSpc>
              <a:spcBef>
                <a:spcPts val="0"/>
              </a:spcBef>
              <a:spcAft>
                <a:spcPts val="0"/>
              </a:spcAft>
              <a:buFont typeface="Symbol" panose="05050102010706020507" pitchFamily="18" charset="2"/>
              <a:buChar char=""/>
            </a:pPr>
            <a:r>
              <a:rPr lang="ar" sz="2000" b="1"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تعلم تفاصيل برنامج الولاية الخاص بك:</a:t>
            </a:r>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 </a:t>
            </a:r>
            <a:r>
              <a:rPr lang="ar" sz="2000" b="0" i="0" u="sng" kern="100" baseline="0" dirty="0">
                <a:solidFill>
                  <a:srgbClr val="0563C1"/>
                </a:solidFill>
                <a:effectLst/>
                <a:latin typeface="Sakkal Majalla" panose="02000000000000000000" pitchFamily="2" charset="-78"/>
                <a:ea typeface="Source Sans Pro" panose="020B0503030403020204" pitchFamily="34" charset="0"/>
                <a:cs typeface="Sakkal Majalla" panose="02000000000000000000" pitchFamily="2" charset="-78"/>
              </a:rPr>
              <a:t>قم بزيارة</a:t>
            </a:r>
            <a:r>
              <a:rPr lang="ar" sz="2000" b="0" i="0" u="sng" kern="100" baseline="0" dirty="0">
                <a:solidFill>
                  <a:srgbClr val="0563C1"/>
                </a:solidFill>
                <a:effectLst/>
                <a:latin typeface="Sakkal Majalla" panose="02000000000000000000" pitchFamily="2" charset="-78"/>
                <a:ea typeface="Source Sans Pro" panose="020B0503030403020204" pitchFamily="34" charset="0"/>
                <a:cs typeface="Sakkal Majalla" panose="02000000000000000000" pitchFamily="2" charset="-78"/>
                <a:hlinkClick r:id="rId4"/>
              </a:rPr>
              <a:t>الموقع الإلكتروني لوزارة النقل</a:t>
            </a:r>
            <a:r>
              <a:rPr lang="ar" sz="2000" b="0" i="0" u="none" kern="100" baseline="0" dirty="0">
                <a:effectLst/>
                <a:latin typeface="Sakkal Majalla" panose="02000000000000000000" pitchFamily="2" charset="-78"/>
                <a:ea typeface="Source Sans Pro" panose="020B0503030403020204" pitchFamily="34" charset="0"/>
                <a:cs typeface="Sakkal Majalla" panose="02000000000000000000" pitchFamily="2" charset="-78"/>
              </a:rPr>
              <a:t> وانقر فوق ولايتك للتواصل مع مكتب الطاقة الخاص بها.  </a:t>
            </a:r>
          </a:p>
          <a:p>
            <a:pPr lvl="1" algn="r" rtl="1"/>
            <a:endParaRPr lang="ar" i="1" dirty="0">
              <a:latin typeface="Sakkal Majalla" panose="02000000000000000000" pitchFamily="2" charset="-78"/>
              <a:cs typeface="Sakkal Majalla" panose="02000000000000000000" pitchFamily="2" charset="-78"/>
            </a:endParaRPr>
          </a:p>
          <a:p>
            <a:pPr lvl="1" algn="r" rtl="1"/>
            <a:endParaRPr lang="ar" i="1"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11</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5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لندرس هذا المثال ...</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12</a:t>
            </a:fld>
            <a:endParaRPr lang="ar">
              <a:latin typeface="Sakkal Majalla" panose="02000000000000000000" pitchFamily="2" charset="-78"/>
              <a:cs typeface="Sakkal Majalla" panose="02000000000000000000" pitchFamily="2" charset="-78"/>
            </a:endParaRP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p:txBody>
          <a:bodyPr vert="horz" lIns="91440" tIns="45720" rIns="91440" bIns="45720" rtlCol="0" anchor="t">
            <a:normAutofit fontScale="92500" lnSpcReduction="10000"/>
          </a:bodyPr>
          <a:lstStyle/>
          <a:p>
            <a:pPr algn="r" rtl="1"/>
            <a:r>
              <a:rPr lang="ar" b="0" i="0" u="none" baseline="0" dirty="0">
                <a:latin typeface="Sakkal Majalla" panose="02000000000000000000" pitchFamily="2" charset="-78"/>
                <a:ea typeface="Source Sans Pro"/>
                <a:cs typeface="Sakkal Majalla" panose="02000000000000000000" pitchFamily="2" charset="-78"/>
              </a:rPr>
              <a:t>لدى بوب 6 موظفين ويقوم بتثبيت أنظمة التدفئة والتهوية وتكييف الهواء في ولاية _____. </a:t>
            </a:r>
            <a:endParaRPr lang="ar" dirty="0">
              <a:latin typeface="Sakkal Majalla" panose="02000000000000000000" pitchFamily="2" charset="-78"/>
              <a:cs typeface="Sakkal Majalla" panose="02000000000000000000" pitchFamily="2" charset="-78"/>
            </a:endParaRPr>
          </a:p>
          <a:p>
            <a:pPr algn="r" rtl="1"/>
            <a:r>
              <a:rPr lang="ar" b="0" i="0" u="none" baseline="0" dirty="0">
                <a:latin typeface="Sakkal Majalla" panose="02000000000000000000" pitchFamily="2" charset="-78"/>
                <a:ea typeface="Source Sans Pro"/>
                <a:cs typeface="Sakkal Majalla" panose="02000000000000000000" pitchFamily="2" charset="-78"/>
              </a:rPr>
              <a:t>يتعلم بوب عن الحسومات ويريد الاستفادة منها.</a:t>
            </a:r>
          </a:p>
          <a:p>
            <a:pPr algn="r" rtl="1"/>
            <a:r>
              <a:rPr lang="ar" b="0" i="0" u="none" baseline="0" dirty="0">
                <a:latin typeface="Sakkal Majalla" panose="02000000000000000000" pitchFamily="2" charset="-78"/>
                <a:ea typeface="Source Sans Pro"/>
                <a:cs typeface="Sakkal Majalla" panose="02000000000000000000" pitchFamily="2" charset="-78"/>
              </a:rPr>
              <a:t>يقوم بوب بالتسجيل لتلقي التحديثات من الموقع الإلكتروني لمكتب الطاقة في ولايته. </a:t>
            </a:r>
            <a:endParaRPr lang="ar" dirty="0">
              <a:latin typeface="Sakkal Majalla" panose="02000000000000000000" pitchFamily="2" charset="-78"/>
              <a:cs typeface="Sakkal Majalla" panose="02000000000000000000" pitchFamily="2" charset="-78"/>
            </a:endParaRPr>
          </a:p>
          <a:p>
            <a:pPr algn="r" rtl="1"/>
            <a:r>
              <a:rPr lang="ar" b="0" i="0" u="none" baseline="0" dirty="0">
                <a:latin typeface="Sakkal Majalla" panose="02000000000000000000" pitchFamily="2" charset="-78"/>
                <a:ea typeface="Source Sans Pro"/>
                <a:cs typeface="Sakkal Majalla" panose="02000000000000000000" pitchFamily="2" charset="-78"/>
              </a:rPr>
              <a:t>يتلقى بوب أخباراً تفيد بأن برنامج الخصم مفتوح في ولايته. </a:t>
            </a:r>
            <a:endParaRPr lang="ar" dirty="0">
              <a:latin typeface="Sakkal Majalla" panose="02000000000000000000" pitchFamily="2" charset="-78"/>
              <a:cs typeface="Sakkal Majalla" panose="02000000000000000000" pitchFamily="2" charset="-78"/>
            </a:endParaRPr>
          </a:p>
          <a:p>
            <a:pPr algn="r" rtl="1"/>
            <a:r>
              <a:rPr lang="ar" b="0" i="0" u="none" baseline="0" dirty="0">
                <a:latin typeface="Sakkal Majalla" panose="02000000000000000000" pitchFamily="2" charset="-78"/>
                <a:ea typeface="Source Sans Pro"/>
                <a:cs typeface="Sakkal Majalla" panose="02000000000000000000" pitchFamily="2" charset="-78"/>
              </a:rPr>
              <a:t>يتقدم بوب بطلب ليكون مقاول كفاءة منزلية معتمداً. </a:t>
            </a:r>
            <a:endParaRPr lang="ar" dirty="0">
              <a:latin typeface="Sakkal Majalla" panose="02000000000000000000" pitchFamily="2" charset="-78"/>
              <a:cs typeface="Sakkal Majalla" panose="02000000000000000000" pitchFamily="2" charset="-78"/>
            </a:endParaRPr>
          </a:p>
          <a:p>
            <a:pPr algn="r" rtl="1"/>
            <a:r>
              <a:rPr lang="ar" b="0" i="0" u="none" baseline="0" dirty="0">
                <a:latin typeface="Sakkal Majalla" panose="02000000000000000000" pitchFamily="2" charset="-78"/>
                <a:ea typeface="Source Sans Pro"/>
                <a:cs typeface="Sakkal Majalla" panose="02000000000000000000" pitchFamily="2" charset="-78"/>
              </a:rPr>
              <a:t>تمت الموافقة على بوب.</a:t>
            </a:r>
          </a:p>
          <a:p>
            <a:pPr algn="r" rtl="1"/>
            <a:r>
              <a:rPr lang="ar" b="0" i="0" u="none" baseline="0" dirty="0">
                <a:latin typeface="Sakkal Majalla" panose="02000000000000000000" pitchFamily="2" charset="-78"/>
                <a:ea typeface="Source Sans Pro"/>
                <a:cs typeface="Sakkal Majalla" panose="02000000000000000000" pitchFamily="2" charset="-78"/>
              </a:rPr>
              <a:t>يكمل بوب مشروعه الأول. يدفع له عميله المبلغ المستحق مطروحاً منه </a:t>
            </a:r>
            <a:r>
              <a:rPr lang="ar-SY" dirty="0">
                <a:latin typeface="Sakkal Majalla" panose="02000000000000000000" pitchFamily="2" charset="-78"/>
                <a:ea typeface="Source Sans Pro"/>
                <a:cs typeface="Sakkal Majalla" panose="02000000000000000000" pitchFamily="2" charset="-78"/>
              </a:rPr>
              <a:t>الحسم</a:t>
            </a:r>
            <a:r>
              <a:rPr lang="ar" b="0" i="0" u="none" baseline="0" dirty="0">
                <a:latin typeface="Sakkal Majalla" panose="02000000000000000000" pitchFamily="2" charset="-78"/>
                <a:ea typeface="Source Sans Pro"/>
                <a:cs typeface="Sakkal Majalla" panose="02000000000000000000" pitchFamily="2" charset="-78"/>
              </a:rPr>
              <a:t>.</a:t>
            </a:r>
          </a:p>
          <a:p>
            <a:pPr algn="r" rtl="1"/>
            <a:r>
              <a:rPr lang="ar" b="0" i="0" u="none" baseline="0" dirty="0">
                <a:latin typeface="Sakkal Majalla" panose="02000000000000000000" pitchFamily="2" charset="-78"/>
                <a:ea typeface="Source Sans Pro"/>
                <a:cs typeface="Sakkal Majalla" panose="02000000000000000000" pitchFamily="2" charset="-78"/>
              </a:rPr>
              <a:t>يقوم بتحميل إثبات الإكمال على موقع ولايته. </a:t>
            </a:r>
            <a:endParaRPr lang="ar" dirty="0">
              <a:latin typeface="Sakkal Majalla" panose="02000000000000000000" pitchFamily="2" charset="-78"/>
              <a:cs typeface="Sakkal Majalla" panose="02000000000000000000" pitchFamily="2" charset="-78"/>
            </a:endParaRPr>
          </a:p>
          <a:p>
            <a:pPr algn="r" rtl="1"/>
            <a:r>
              <a:rPr lang="ar" b="0" i="0" u="none" baseline="0" dirty="0">
                <a:latin typeface="Sakkal Majalla" panose="02000000000000000000" pitchFamily="2" charset="-78"/>
                <a:ea typeface="Source Sans Pro"/>
                <a:cs typeface="Sakkal Majalla" panose="02000000000000000000" pitchFamily="2" charset="-78"/>
              </a:rPr>
              <a:t>يتلقى مبلغ الحسم من ولايته خلال 90 يوماً، مما يجعل مبلغه كاملاً.  </a:t>
            </a:r>
          </a:p>
          <a:p>
            <a:endParaRPr lang="ar" dirty="0">
              <a:latin typeface="Sakkal Majalla" panose="02000000000000000000" pitchFamily="2" charset="-78"/>
              <a:cs typeface="Sakkal Majalla" panose="02000000000000000000" pitchFamily="2" charset="-78"/>
            </a:endParaRPr>
          </a:p>
          <a:p>
            <a:endParaRPr lang="ar"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037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B263A-DC14-0A93-314A-B139BB5A2BC7}"/>
              </a:ext>
            </a:extLst>
          </p:cNvPr>
          <p:cNvSpPr>
            <a:spLocks noGrp="1"/>
          </p:cNvSpPr>
          <p:nvPr>
            <p:ph type="title"/>
          </p:nvPr>
        </p:nvSpPr>
        <p:spPr/>
        <p:txBody>
          <a:bodyPr/>
          <a:lstStyle/>
          <a:p>
            <a:pPr rtl="1"/>
            <a:r>
              <a:rPr lang="ar" b="1" i="0" u="none" baseline="0">
                <a:latin typeface="Sakkal Majalla" panose="02000000000000000000" pitchFamily="2" charset="-78"/>
                <a:cs typeface="Sakkal Majalla" panose="02000000000000000000" pitchFamily="2" charset="-78"/>
              </a:rPr>
              <a:t>متى ستأتي الموارد عبر الإنترنت؟</a:t>
            </a:r>
            <a:endParaRPr lang="ar">
              <a:solidFill>
                <a:srgbClr val="05709E"/>
              </a:solidFill>
              <a:latin typeface="Sakkal Majalla" panose="02000000000000000000" pitchFamily="2" charset="-78"/>
              <a:cs typeface="Sakkal Majalla" panose="02000000000000000000" pitchFamily="2" charset="-78"/>
            </a:endParaRPr>
          </a:p>
        </p:txBody>
      </p:sp>
      <p:pic>
        <p:nvPicPr>
          <p:cNvPr id="12" name="Graphic 11">
            <a:extLst>
              <a:ext uri="{FF2B5EF4-FFF2-40B4-BE49-F238E27FC236}">
                <a16:creationId xmlns:a16="http://schemas.microsoft.com/office/drawing/2014/main" id="{2413372A-D9A1-B9E8-9E94-53B14F42C0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648149" y="1154686"/>
            <a:ext cx="1342346" cy="1342346"/>
          </a:xfrm>
          <a:prstGeom prst="rect">
            <a:avLst/>
          </a:prstGeom>
        </p:spPr>
      </p:pic>
      <p:sp>
        <p:nvSpPr>
          <p:cNvPr id="19" name="TextBox 18">
            <a:extLst>
              <a:ext uri="{FF2B5EF4-FFF2-40B4-BE49-F238E27FC236}">
                <a16:creationId xmlns:a16="http://schemas.microsoft.com/office/drawing/2014/main" id="{7060F07F-028D-873C-FA43-D7218A7E3B84}"/>
              </a:ext>
            </a:extLst>
          </p:cNvPr>
          <p:cNvSpPr txBox="1"/>
          <p:nvPr/>
        </p:nvSpPr>
        <p:spPr>
          <a:xfrm>
            <a:off x="2094905" y="1456658"/>
            <a:ext cx="9311032" cy="1200329"/>
          </a:xfrm>
          <a:prstGeom prst="rect">
            <a:avLst/>
          </a:prstGeom>
          <a:noFill/>
        </p:spPr>
        <p:txBody>
          <a:bodyPr wrap="square" lIns="91440" tIns="45720" rIns="91440" bIns="45720" rtlCol="0" anchor="t">
            <a:spAutoFit/>
          </a:bodyPr>
          <a:lstStyle/>
          <a:p>
            <a:pPr algn="r" rtl="1">
              <a:defRPr/>
            </a:pPr>
            <a:r>
              <a:rPr lang="ar" sz="2400" b="0" i="0" u="none" baseline="0">
                <a:latin typeface="Sakkal Majalla" panose="02000000000000000000" pitchFamily="2" charset="-78"/>
                <a:ea typeface="Avenir LT Std 45 Book"/>
                <a:cs typeface="Sakkal Majalla" panose="02000000000000000000" pitchFamily="2" charset="-78"/>
              </a:rPr>
              <a:t>يوليو-ديسمبر 2023: أصدرت وزارة الطاقة توجيهات البرامج والمساعدة التقنية</a:t>
            </a:r>
          </a:p>
          <a:p>
            <a:pPr algn="r" rtl="1">
              <a:defRPr/>
            </a:pPr>
            <a:r>
              <a:rPr lang="ar" sz="2400" b="0" i="0" u="none" baseline="0">
                <a:latin typeface="Sakkal Majalla" panose="02000000000000000000" pitchFamily="2" charset="-78"/>
                <a:ea typeface="Avenir LT Std 45 Book"/>
                <a:cs typeface="Sakkal Majalla" panose="02000000000000000000" pitchFamily="2" charset="-78"/>
              </a:rPr>
              <a:t>الوثائق والتمويل الإداري المبكر للولايات لاتخاذ الخطوات الأولى في تطوير البرامج.</a:t>
            </a:r>
          </a:p>
          <a:p>
            <a:pPr algn="r" rtl="1">
              <a:defRPr/>
            </a:pPr>
            <a:endParaRPr lang="ar" sz="2400" b="0" i="0" u="none" strike="noStrike" kern="1200" cap="none" spc="0" normalizeH="0" baseline="0" noProof="0">
              <a:ln>
                <a:noFill/>
              </a:ln>
              <a:effectLst/>
              <a:uLnTx/>
              <a:uFillTx/>
              <a:latin typeface="Sakkal Majalla" panose="02000000000000000000" pitchFamily="2" charset="-78"/>
              <a:cs typeface="Sakkal Majalla" panose="02000000000000000000" pitchFamily="2" charset="-78"/>
            </a:endParaRPr>
          </a:p>
        </p:txBody>
      </p:sp>
      <p:pic>
        <p:nvPicPr>
          <p:cNvPr id="4" name="Graphic 3">
            <a:extLst>
              <a:ext uri="{FF2B5EF4-FFF2-40B4-BE49-F238E27FC236}">
                <a16:creationId xmlns:a16="http://schemas.microsoft.com/office/drawing/2014/main" id="{948FCA01-516A-ED01-BCCE-531B6CF679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12494" y="2617973"/>
            <a:ext cx="1203441" cy="1203441"/>
          </a:xfrm>
          <a:prstGeom prst="rect">
            <a:avLst/>
          </a:prstGeom>
        </p:spPr>
      </p:pic>
      <p:sp>
        <p:nvSpPr>
          <p:cNvPr id="24" name="TextBox 23">
            <a:extLst>
              <a:ext uri="{FF2B5EF4-FFF2-40B4-BE49-F238E27FC236}">
                <a16:creationId xmlns:a16="http://schemas.microsoft.com/office/drawing/2014/main" id="{B95A5D83-559B-4B42-061D-09E2E19967B2}"/>
              </a:ext>
            </a:extLst>
          </p:cNvPr>
          <p:cNvSpPr txBox="1"/>
          <p:nvPr/>
        </p:nvSpPr>
        <p:spPr>
          <a:xfrm>
            <a:off x="2094905" y="2719428"/>
            <a:ext cx="9258893" cy="461665"/>
          </a:xfrm>
          <a:prstGeom prst="rect">
            <a:avLst/>
          </a:prstGeom>
          <a:noFill/>
        </p:spPr>
        <p:txBody>
          <a:bodyPr wrap="square" lIns="91440" tIns="45720" rIns="91440" bIns="45720" rtlCol="0" anchor="t">
            <a:spAutoFit/>
          </a:bodyPr>
          <a:lstStyle/>
          <a:p>
            <a:pPr algn="r" rtl="1">
              <a:defRPr/>
            </a:pPr>
            <a:r>
              <a:rPr lang="ar" sz="2400" b="0" i="0" u="none" baseline="0" dirty="0">
                <a:latin typeface="Sakkal Majalla" panose="02000000000000000000" pitchFamily="2" charset="-78"/>
                <a:ea typeface="Avenir LT Std 45 Book"/>
                <a:cs typeface="Sakkal Majalla" panose="02000000000000000000" pitchFamily="2" charset="-78"/>
              </a:rPr>
              <a:t>يناير 2024: تلقت وزارة الطاقة طلبات أول ولاية للحصول على تمويل كامل للبرنامج.</a:t>
            </a:r>
            <a:endParaRPr lang="ar" sz="2400" b="0"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pic>
        <p:nvPicPr>
          <p:cNvPr id="17" name="Graphic 16">
            <a:extLst>
              <a:ext uri="{FF2B5EF4-FFF2-40B4-BE49-F238E27FC236}">
                <a16:creationId xmlns:a16="http://schemas.microsoft.com/office/drawing/2014/main" id="{DEAA471C-AABC-4D10-7459-948518B4FC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703660" y="3951840"/>
            <a:ext cx="1203441" cy="1203441"/>
          </a:xfrm>
          <a:prstGeom prst="rect">
            <a:avLst/>
          </a:prstGeom>
        </p:spPr>
      </p:pic>
      <p:sp>
        <p:nvSpPr>
          <p:cNvPr id="7" name="TextBox 6">
            <a:extLst>
              <a:ext uri="{FF2B5EF4-FFF2-40B4-BE49-F238E27FC236}">
                <a16:creationId xmlns:a16="http://schemas.microsoft.com/office/drawing/2014/main" id="{94E95528-B168-ED6A-DEC1-1F903E33DCCA}"/>
              </a:ext>
            </a:extLst>
          </p:cNvPr>
          <p:cNvSpPr txBox="1"/>
          <p:nvPr/>
        </p:nvSpPr>
        <p:spPr>
          <a:xfrm>
            <a:off x="2094905" y="4138149"/>
            <a:ext cx="9258890" cy="461665"/>
          </a:xfrm>
          <a:prstGeom prst="rect">
            <a:avLst/>
          </a:prstGeom>
          <a:noFill/>
        </p:spPr>
        <p:txBody>
          <a:bodyPr wrap="square" lIns="91440" tIns="45720" rIns="91440" bIns="45720" rtlCol="0" anchor="t">
            <a:spAutoFit/>
          </a:bodyPr>
          <a:lstStyle/>
          <a:p>
            <a:pPr algn="r" rtl="1">
              <a:defRPr/>
            </a:pPr>
            <a:r>
              <a:rPr lang="ar" sz="2400" b="0" i="0" u="none" baseline="0">
                <a:latin typeface="Sakkal Majalla" panose="02000000000000000000" pitchFamily="2" charset="-78"/>
                <a:ea typeface="Avenir LT Std 45 Book"/>
                <a:cs typeface="Sakkal Majalla" panose="02000000000000000000" pitchFamily="2" charset="-78"/>
              </a:rPr>
              <a:t>ربيع وصيف 2024 (متوقع): إطلاق البرامج الأولية، وتقدم ولايات إضافية للحصول على التمويل.</a:t>
            </a:r>
          </a:p>
        </p:txBody>
      </p:sp>
      <p:pic>
        <p:nvPicPr>
          <p:cNvPr id="14" name="Graphic 13">
            <a:extLst>
              <a:ext uri="{FF2B5EF4-FFF2-40B4-BE49-F238E27FC236}">
                <a16:creationId xmlns:a16="http://schemas.microsoft.com/office/drawing/2014/main" id="{315F94D1-F450-2A4B-4125-5E8A31F0E4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V="1">
            <a:off x="658646" y="5285706"/>
            <a:ext cx="1200329" cy="1200329"/>
          </a:xfrm>
          <a:prstGeom prst="rect">
            <a:avLst/>
          </a:prstGeom>
        </p:spPr>
      </p:pic>
      <p:sp>
        <p:nvSpPr>
          <p:cNvPr id="8" name="TextBox 7">
            <a:extLst>
              <a:ext uri="{FF2B5EF4-FFF2-40B4-BE49-F238E27FC236}">
                <a16:creationId xmlns:a16="http://schemas.microsoft.com/office/drawing/2014/main" id="{2AABA4D1-4BEE-1FE7-FED0-36E2D15A9882}"/>
              </a:ext>
            </a:extLst>
          </p:cNvPr>
          <p:cNvSpPr txBox="1"/>
          <p:nvPr/>
        </p:nvSpPr>
        <p:spPr>
          <a:xfrm>
            <a:off x="2094905" y="5258902"/>
            <a:ext cx="9258890" cy="461665"/>
          </a:xfrm>
          <a:prstGeom prst="rect">
            <a:avLst/>
          </a:prstGeom>
          <a:noFill/>
        </p:spPr>
        <p:txBody>
          <a:bodyPr wrap="square" lIns="91440" tIns="45720" rIns="91440" bIns="45720" rtlCol="0" anchor="t">
            <a:spAutoFit/>
          </a:bodyPr>
          <a:lstStyle/>
          <a:p>
            <a:pPr algn="r" rtl="1">
              <a:defRPr/>
            </a:pPr>
            <a:r>
              <a:rPr lang="ar" sz="2400" b="0" i="0" u="none" baseline="0" dirty="0">
                <a:latin typeface="Sakkal Majalla" panose="02000000000000000000" pitchFamily="2" charset="-78"/>
                <a:ea typeface="Avenir LT Std 45 Book"/>
                <a:cs typeface="Sakkal Majalla" panose="02000000000000000000" pitchFamily="2" charset="-78"/>
              </a:rPr>
              <a:t>خريف 2024 - ربيع 2025 (متوقع): تتقدم </a:t>
            </a:r>
            <a:r>
              <a:rPr lang="ar-SY" sz="2400" dirty="0">
                <a:latin typeface="Sakkal Majalla" panose="02000000000000000000" pitchFamily="2" charset="-78"/>
                <a:ea typeface="Avenir LT Std 45 Book"/>
                <a:cs typeface="Sakkal Majalla" panose="02000000000000000000" pitchFamily="2" charset="-78"/>
              </a:rPr>
              <a:t>بقية الولايات </a:t>
            </a:r>
            <a:r>
              <a:rPr lang="ar" sz="2400" b="0" i="0" u="none" baseline="0" dirty="0">
                <a:latin typeface="Sakkal Majalla" panose="02000000000000000000" pitchFamily="2" charset="-78"/>
                <a:ea typeface="Avenir LT Std 45 Book"/>
                <a:cs typeface="Sakkal Majalla" panose="02000000000000000000" pitchFamily="2" charset="-78"/>
              </a:rPr>
              <a:t>بطلب للحصول على التمويل وإطلاق البرامج المتبقية.</a:t>
            </a:r>
          </a:p>
        </p:txBody>
      </p:sp>
    </p:spTree>
    <p:extLst>
      <p:ext uri="{BB962C8B-B14F-4D97-AF65-F5344CB8AC3E}">
        <p14:creationId xmlns:p14="http://schemas.microsoft.com/office/powerpoint/2010/main" val="34248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كيف يمكن لهيئة المشاريع الصغيرة المساعدة </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850932"/>
            <a:ext cx="5025272" cy="911478"/>
          </a:xfrm>
        </p:spPr>
        <p:txBody>
          <a:bodyPr>
            <a:noAutofit/>
          </a:bodyPr>
          <a:lstStyle/>
          <a:p>
            <a:pPr marL="0" indent="0" algn="r" rtl="1">
              <a:buNone/>
            </a:pPr>
            <a:r>
              <a:rPr lang="ar" sz="2000" b="0" i="0" u="none" baseline="0">
                <a:latin typeface="Sakkal Majalla" panose="02000000000000000000" pitchFamily="2" charset="-78"/>
                <a:cs typeface="Sakkal Majalla" panose="02000000000000000000" pitchFamily="2" charset="-78"/>
              </a:rPr>
              <a:t>أنا قلق بشأن الوقت المتأخر بين إكمال المشاريع وتلقي الحسومات. أحتاج إلى سيولة نقدية في متناول اليد لإدارة يومي.</a:t>
            </a:r>
          </a:p>
        </p:txBody>
      </p:sp>
      <p:sp>
        <p:nvSpPr>
          <p:cNvPr id="7" name="Arrow: Chevron 6" descr="لاحقاً:">
            <a:extLst>
              <a:ext uri="{FF2B5EF4-FFF2-40B4-BE49-F238E27FC236}">
                <a16:creationId xmlns:a16="http://schemas.microsoft.com/office/drawing/2014/main" id="{C0A9EB63-3705-7091-105C-A20893059513}"/>
              </a:ext>
            </a:extLst>
          </p:cNvPr>
          <p:cNvSpPr/>
          <p:nvPr/>
        </p:nvSpPr>
        <p:spPr>
          <a:xfrm>
            <a:off x="5959011" y="2012398"/>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sz="2000">
              <a:solidFill>
                <a:schemeClr val="tx1"/>
              </a:solidFill>
              <a:latin typeface="Sakkal Majalla" panose="02000000000000000000" pitchFamily="2" charset="-78"/>
              <a:cs typeface="Sakkal Majalla" panose="02000000000000000000" pitchFamily="2" charset="-78"/>
            </a:endParaRPr>
          </a:p>
        </p:txBody>
      </p:sp>
      <p:sp>
        <p:nvSpPr>
          <p:cNvPr id="5" name="Content Placeholder 2">
            <a:extLst>
              <a:ext uri="{FF2B5EF4-FFF2-40B4-BE49-F238E27FC236}">
                <a16:creationId xmlns:a16="http://schemas.microsoft.com/office/drawing/2014/main" id="{85A47D50-1962-B8A3-A3F7-AA4BB7CD46F5}"/>
              </a:ext>
            </a:extLst>
          </p:cNvPr>
          <p:cNvSpPr txBox="1">
            <a:spLocks/>
          </p:cNvSpPr>
          <p:nvPr/>
        </p:nvSpPr>
        <p:spPr>
          <a:xfrm>
            <a:off x="6579948" y="1850932"/>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 sz="2000" b="0" i="0" u="none" baseline="0">
                <a:latin typeface="Sakkal Majalla" panose="02000000000000000000" pitchFamily="2" charset="-78"/>
                <a:cs typeface="Sakkal Majalla" panose="02000000000000000000" pitchFamily="2" charset="-78"/>
              </a:rPr>
              <a:t>فكر في مطالبة المقرض المحلي الخاص بك بالحصول على قرض </a:t>
            </a:r>
            <a:r>
              <a:rPr lang="ar" sz="2000" b="0" i="0" u="none" baseline="0">
                <a:latin typeface="Sakkal Majalla" panose="02000000000000000000" pitchFamily="2" charset="-78"/>
                <a:cs typeface="Sakkal Majalla" panose="02000000000000000000" pitchFamily="2" charset="-78"/>
                <a:hlinkClick r:id="rId2"/>
              </a:rPr>
              <a:t>SBA Express </a:t>
            </a:r>
            <a:r>
              <a:rPr lang="ar" sz="2000" b="0" i="0" u="none" baseline="0">
                <a:latin typeface="Sakkal Majalla" panose="02000000000000000000" pitchFamily="2" charset="-78"/>
                <a:cs typeface="Sakkal Majalla" panose="02000000000000000000" pitchFamily="2" charset="-78"/>
              </a:rPr>
              <a:t>لتلبية احتياجات رأس المال العامل لديك.</a:t>
            </a:r>
          </a:p>
        </p:txBody>
      </p:sp>
      <p:sp>
        <p:nvSpPr>
          <p:cNvPr id="8" name="Content Placeholder 2">
            <a:extLst>
              <a:ext uri="{FF2B5EF4-FFF2-40B4-BE49-F238E27FC236}">
                <a16:creationId xmlns:a16="http://schemas.microsoft.com/office/drawing/2014/main" id="{E62A29C8-D826-FCDC-B6B4-932141F6DDD6}"/>
              </a:ext>
            </a:extLst>
          </p:cNvPr>
          <p:cNvSpPr txBox="1">
            <a:spLocks/>
          </p:cNvSpPr>
          <p:nvPr/>
        </p:nvSpPr>
        <p:spPr>
          <a:xfrm>
            <a:off x="838200"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 sz="2000" b="0" i="0" u="none" baseline="0">
                <a:latin typeface="Sakkal Majalla" panose="02000000000000000000" pitchFamily="2" charset="-78"/>
                <a:cs typeface="Sakkal Majalla" panose="02000000000000000000" pitchFamily="2" charset="-78"/>
              </a:rPr>
              <a:t>أحتاج إلى استشارات ومشورة عامة في مجال الأعمال حيث أفكر في تنمية خدمات الطاقة النظيفة وكفاءة الطاقة.</a:t>
            </a:r>
          </a:p>
        </p:txBody>
      </p:sp>
      <p:sp>
        <p:nvSpPr>
          <p:cNvPr id="10" name="Arrow: Chevron 9" descr="لاحقاً:">
            <a:extLst>
              <a:ext uri="{FF2B5EF4-FFF2-40B4-BE49-F238E27FC236}">
                <a16:creationId xmlns:a16="http://schemas.microsoft.com/office/drawing/2014/main" id="{D5185CE5-298D-FDDC-E30B-581EF23FDC8E}"/>
              </a:ext>
            </a:extLst>
          </p:cNvPr>
          <p:cNvSpPr/>
          <p:nvPr/>
        </p:nvSpPr>
        <p:spPr>
          <a:xfrm>
            <a:off x="5959011" y="3707064"/>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sz="2000">
              <a:solidFill>
                <a:schemeClr val="tx1"/>
              </a:solidFill>
              <a:latin typeface="Sakkal Majalla" panose="02000000000000000000" pitchFamily="2" charset="-78"/>
              <a:cs typeface="Sakkal Majalla" panose="02000000000000000000" pitchFamily="2" charset="-78"/>
            </a:endParaRPr>
          </a:p>
        </p:txBody>
      </p:sp>
      <p:sp>
        <p:nvSpPr>
          <p:cNvPr id="9" name="Content Placeholder 2">
            <a:extLst>
              <a:ext uri="{FF2B5EF4-FFF2-40B4-BE49-F238E27FC236}">
                <a16:creationId xmlns:a16="http://schemas.microsoft.com/office/drawing/2014/main" id="{1418679A-9B86-0C62-6844-52E66B3D1D31}"/>
              </a:ext>
            </a:extLst>
          </p:cNvPr>
          <p:cNvSpPr txBox="1">
            <a:spLocks/>
          </p:cNvSpPr>
          <p:nvPr/>
        </p:nvSpPr>
        <p:spPr>
          <a:xfrm>
            <a:off x="6579948"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r" rtl="1">
              <a:lnSpc>
                <a:spcPct val="107000"/>
              </a:lnSpc>
              <a:spcBef>
                <a:spcPts val="0"/>
              </a:spcBef>
              <a:spcAft>
                <a:spcPts val="0"/>
              </a:spcAft>
              <a:buNone/>
            </a:pPr>
            <a:r>
              <a:rPr lang="ar" sz="2000" b="0" i="0" u="none" kern="100" baseline="0">
                <a:latin typeface="Sakkal Majalla" panose="02000000000000000000" pitchFamily="2" charset="-78"/>
                <a:ea typeface="Source Sans Pro" panose="020B0503030403020204" pitchFamily="34" charset="0"/>
                <a:cs typeface="Sakkal Majalla" panose="02000000000000000000" pitchFamily="2" charset="-78"/>
              </a:rPr>
              <a:t>إيجاد مكتب المنطقة </a:t>
            </a:r>
            <a:r>
              <a:rPr lang="ar" sz="2000" b="0" i="0" u="none" kern="100" baseline="0">
                <a:effectLst/>
                <a:latin typeface="Sakkal Majalla" panose="02000000000000000000" pitchFamily="2" charset="-78"/>
                <a:ea typeface="Source Sans Pro" panose="020B0503030403020204" pitchFamily="34" charset="0"/>
                <a:cs typeface="Sakkal Majalla" panose="02000000000000000000" pitchFamily="2" charset="-78"/>
              </a:rPr>
              <a:t>لهيئة المشاريع الصغيرة </a:t>
            </a:r>
            <a:r>
              <a:rPr lang="ar" sz="2000" b="0" i="0" u="none" kern="100" baseline="0">
                <a:effectLst/>
                <a:latin typeface="Sakkal Majalla" panose="02000000000000000000" pitchFamily="2" charset="-78"/>
                <a:ea typeface="Source Sans Pro" panose="020B0503030403020204" pitchFamily="34" charset="0"/>
                <a:cs typeface="Sakkal Majalla" panose="02000000000000000000" pitchFamily="2" charset="-78"/>
                <a:hlinkClick r:id="rId3"/>
              </a:rPr>
              <a:t> </a:t>
            </a:r>
            <a:r>
              <a:rPr lang="ar" sz="2000" b="0" i="0" u="none" kern="100" baseline="0">
                <a:effectLst/>
                <a:latin typeface="Sakkal Majalla" panose="02000000000000000000" pitchFamily="2" charset="-78"/>
                <a:ea typeface="Source Sans Pro" panose="020B0503030403020204" pitchFamily="34" charset="0"/>
                <a:cs typeface="Sakkal Majalla" panose="02000000000000000000" pitchFamily="2" charset="-78"/>
              </a:rPr>
              <a:t>أو </a:t>
            </a:r>
            <a:r>
              <a:rPr lang="ar" sz="2000" b="0" i="0" u="none" kern="100" baseline="0">
                <a:solidFill>
                  <a:srgbClr val="0563C1"/>
                </a:solidFill>
                <a:effectLst/>
                <a:latin typeface="Sakkal Majalla" panose="02000000000000000000" pitchFamily="2" charset="-78"/>
                <a:ea typeface="Source Sans Pro" panose="020B0503030403020204" pitchFamily="34" charset="0"/>
                <a:cs typeface="Sakkal Majalla" panose="02000000000000000000" pitchFamily="2" charset="-78"/>
                <a:hlinkClick r:id="rId4"/>
              </a:rPr>
              <a:t>شريك الموارد</a:t>
            </a:r>
            <a:r>
              <a:rPr lang="ar" sz="2000" b="0" i="0" u="none" kern="100" baseline="0">
                <a:effectLst/>
                <a:latin typeface="Sakkal Majalla" panose="02000000000000000000" pitchFamily="2" charset="-78"/>
                <a:ea typeface="Source Sans Pro" panose="020B0503030403020204" pitchFamily="34" charset="0"/>
                <a:cs typeface="Sakkal Majalla" panose="02000000000000000000" pitchFamily="2" charset="-78"/>
              </a:rPr>
              <a:t> بالقرب منك للحصول على الاستشارة والتدريب.</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14</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817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كيف يمكنني مساعدة عملائي في فهم </a:t>
            </a:r>
            <a:br>
              <a:rPr lang="ar">
                <a:latin typeface="Sakkal Majalla" panose="02000000000000000000" pitchFamily="2" charset="-78"/>
                <a:cs typeface="Sakkal Majalla" panose="02000000000000000000" pitchFamily="2" charset="-78"/>
              </a:rPr>
            </a:br>
            <a:r>
              <a:rPr lang="ar" b="1" i="0" u="none" baseline="0">
                <a:latin typeface="Sakkal Majalla" panose="02000000000000000000" pitchFamily="2" charset="-78"/>
                <a:cs typeface="Sakkal Majalla" panose="02000000000000000000" pitchFamily="2" charset="-78"/>
              </a:rPr>
              <a:t>ما هم مؤهلون له؟</a:t>
            </a: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838200" y="1543050"/>
            <a:ext cx="10515600" cy="4651250"/>
          </a:xfrm>
        </p:spPr>
        <p:txBody>
          <a:bodyPr>
            <a:normAutofit/>
          </a:bodyPr>
          <a:lstStyle/>
          <a:p>
            <a:pPr marL="0" indent="0" algn="r" rtl="1">
              <a:buNone/>
            </a:pPr>
            <a:r>
              <a:rPr lang="ar" b="0" i="0" u="none" baseline="0">
                <a:latin typeface="Sakkal Majalla" panose="02000000000000000000" pitchFamily="2" charset="-78"/>
                <a:cs typeface="Sakkal Majalla" panose="02000000000000000000" pitchFamily="2" charset="-78"/>
              </a:rPr>
              <a:t>شجع عملائك على زيارة </a:t>
            </a:r>
            <a:r>
              <a:rPr lang="ar" b="0" i="0" u="none" baseline="0">
                <a:latin typeface="Sakkal Majalla" panose="02000000000000000000" pitchFamily="2" charset="-78"/>
                <a:cs typeface="Sakkal Majalla" panose="02000000000000000000" pitchFamily="2" charset="-78"/>
                <a:hlinkClick r:id="rId2"/>
              </a:rPr>
              <a:t>energy.gov/save </a:t>
            </a:r>
            <a:r>
              <a:rPr lang="ar" b="0" i="0" u="none" baseline="0">
                <a:latin typeface="Sakkal Majalla" panose="02000000000000000000" pitchFamily="2" charset="-78"/>
                <a:cs typeface="Sakkal Majalla" panose="02000000000000000000" pitchFamily="2" charset="-78"/>
              </a:rPr>
              <a:t>لتقييم التوفير المحتمل حسب نوع الجهاز ونوع مشروع تحسين المنزل:</a:t>
            </a:r>
          </a:p>
        </p:txBody>
      </p:sp>
      <p:sp>
        <p:nvSpPr>
          <p:cNvPr id="20" name="TextBox 19">
            <a:extLst>
              <a:ext uri="{FF2B5EF4-FFF2-40B4-BE49-F238E27FC236}">
                <a16:creationId xmlns:a16="http://schemas.microsoft.com/office/drawing/2014/main" id="{719FBB08-F32D-A120-E206-94EB24805BFD}"/>
              </a:ext>
              <a:ext uri="{C183D7F6-B498-43B3-948B-1728B52AA6E4}">
                <adec:decorative xmlns:adec="http://schemas.microsoft.com/office/drawing/2017/decorative" val="1"/>
              </a:ext>
            </a:extLst>
          </p:cNvPr>
          <p:cNvSpPr txBox="1"/>
          <p:nvPr/>
        </p:nvSpPr>
        <p:spPr>
          <a:xfrm>
            <a:off x="1909201" y="3724741"/>
            <a:ext cx="2675467" cy="923330"/>
          </a:xfrm>
          <a:prstGeom prst="rect">
            <a:avLst/>
          </a:prstGeom>
          <a:noFill/>
        </p:spPr>
        <p:txBody>
          <a:bodyPr wrap="square" rtlCol="0">
            <a:spAutoFit/>
          </a:bodyPr>
          <a:lstStyle/>
          <a:p>
            <a:pPr algn="r" rtl="1"/>
            <a:r>
              <a:rPr lang="ar" b="0" i="0" u="none" baseline="0">
                <a:latin typeface="Sakkal Majalla" panose="02000000000000000000" pitchFamily="2" charset="-78"/>
                <a:cs typeface="Sakkal Majalla" panose="02000000000000000000" pitchFamily="2" charset="-78"/>
              </a:rPr>
              <a:t>قم بالفرز حسب "appliance" [الجهاز الكهربائي] أو "home improvement" [تحسين المنزل]</a:t>
            </a:r>
          </a:p>
        </p:txBody>
      </p:sp>
      <p:pic>
        <p:nvPicPr>
          <p:cNvPr id="12" name="Picture 11" descr="هذه لقطة شاشة للصفحة الرئيسية لـموقع energy.gov/save. يمكن أن تمنح الصفحة الرئيسية العملاء معلومات عن الوفورات المحتملة حسب نوع الجهاز ونوع مشروع تحسين المنزل.">
            <a:extLst>
              <a:ext uri="{FF2B5EF4-FFF2-40B4-BE49-F238E27FC236}">
                <a16:creationId xmlns:a16="http://schemas.microsoft.com/office/drawing/2014/main" id="{E728F3EE-96F0-27FE-72F7-282B26E9A337}"/>
              </a:ext>
            </a:extLst>
          </p:cNvPr>
          <p:cNvPicPr>
            <a:picLocks noChangeAspect="1"/>
          </p:cNvPicPr>
          <p:nvPr/>
        </p:nvPicPr>
        <p:blipFill>
          <a:blip r:embed="rId3"/>
          <a:stretch>
            <a:fillRect/>
          </a:stretch>
        </p:blipFill>
        <p:spPr>
          <a:xfrm>
            <a:off x="4038416" y="2314765"/>
            <a:ext cx="3736789" cy="4270616"/>
          </a:xfrm>
          <a:prstGeom prst="rect">
            <a:avLst/>
          </a:prstGeom>
        </p:spPr>
      </p:pic>
      <p:sp>
        <p:nvSpPr>
          <p:cNvPr id="14" name="Oval 13" descr="هذا هو الفرز على موقع الويب energy.gov/save حيث يمكنك الفرز بحسب &quot;appliance&quot; [الجهاز الكهربائي] أو &quot;home improvement&quot; [تحسين المنزل]. ">
            <a:extLst>
              <a:ext uri="{FF2B5EF4-FFF2-40B4-BE49-F238E27FC236}">
                <a16:creationId xmlns:a16="http://schemas.microsoft.com/office/drawing/2014/main" id="{BE6880D1-1397-1376-FDF9-21E5BCDEB457}"/>
              </a:ext>
            </a:extLst>
          </p:cNvPr>
          <p:cNvSpPr/>
          <p:nvPr/>
        </p:nvSpPr>
        <p:spPr>
          <a:xfrm>
            <a:off x="4381437" y="3868675"/>
            <a:ext cx="1193800" cy="296334"/>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a:latin typeface="Sakkal Majalla" panose="02000000000000000000" pitchFamily="2" charset="-78"/>
              <a:cs typeface="Sakkal Majalla" panose="02000000000000000000" pitchFamily="2" charset="-78"/>
            </a:endParaRPr>
          </a:p>
        </p:txBody>
      </p:sp>
      <p:cxnSp>
        <p:nvCxnSpPr>
          <p:cNvPr id="18" name="Straight Arrow Connector 17" descr="هذا سهم يشير إلى المربع المختلف الذي يمكنك النقر عليه، على موقع الويب energy.gov/save لمعرفة المزيد عن الوفورات.">
            <a:extLst>
              <a:ext uri="{FF2B5EF4-FFF2-40B4-BE49-F238E27FC236}">
                <a16:creationId xmlns:a16="http://schemas.microsoft.com/office/drawing/2014/main" id="{AC7816BF-85CF-8C06-95AA-1C9DF3B9F242}"/>
              </a:ext>
            </a:extLst>
          </p:cNvPr>
          <p:cNvCxnSpPr/>
          <p:nvPr/>
        </p:nvCxnSpPr>
        <p:spPr>
          <a:xfrm flipH="1">
            <a:off x="7213600" y="4224867"/>
            <a:ext cx="660400" cy="3894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D0E8D-7824-BA7E-4A0C-DC25F251F4B3}"/>
              </a:ext>
            </a:extLst>
          </p:cNvPr>
          <p:cNvSpPr txBox="1"/>
          <p:nvPr/>
        </p:nvSpPr>
        <p:spPr>
          <a:xfrm>
            <a:off x="7984004" y="3868675"/>
            <a:ext cx="2675467" cy="923330"/>
          </a:xfrm>
          <a:prstGeom prst="rect">
            <a:avLst/>
          </a:prstGeom>
          <a:noFill/>
        </p:spPr>
        <p:txBody>
          <a:bodyPr wrap="square" rtlCol="0">
            <a:spAutoFit/>
          </a:bodyPr>
          <a:lstStyle/>
          <a:p>
            <a:pPr algn="r" rtl="1"/>
            <a:r>
              <a:rPr lang="ar" b="0" i="0" u="none" baseline="0">
                <a:latin typeface="Sakkal Majalla" panose="02000000000000000000" pitchFamily="2" charset="-78"/>
                <a:cs typeface="Sakkal Majalla" panose="02000000000000000000" pitchFamily="2" charset="-78"/>
              </a:rPr>
              <a:t>انقر على المربع لمعرفة المزيد عن الوفورات. سيتم الإشارة إلى الحسومات تحت "incentive type" [نوع الحافز]</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15</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58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نظرة متعمقة على منتجات رأس المال العامل لهيئة المشاريع الصغيرة (SBA).</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199" y="1246095"/>
            <a:ext cx="10591801" cy="4786156"/>
          </a:xfrm>
        </p:spPr>
        <p:txBody>
          <a:bodyPr>
            <a:noAutofit/>
          </a:bodyPr>
          <a:lstStyle/>
          <a:p>
            <a:pPr algn="r" rtl="1"/>
            <a:r>
              <a:rPr lang="ar" sz="2000" b="1" i="0" u="none" baseline="0" dirty="0">
                <a:latin typeface="Sakkal Majalla" panose="02000000000000000000" pitchFamily="2" charset="-78"/>
                <a:cs typeface="Sakkal Majalla" panose="02000000000000000000" pitchFamily="2" charset="-78"/>
              </a:rPr>
              <a:t>SBA Express: </a:t>
            </a:r>
          </a:p>
          <a:p>
            <a:pPr lvl="1" algn="r" rtl="1"/>
            <a:r>
              <a:rPr lang="ar" b="0" i="0" u="none" baseline="0" dirty="0">
                <a:latin typeface="Sakkal Majalla" panose="02000000000000000000" pitchFamily="2" charset="-78"/>
                <a:cs typeface="Sakkal Majalla" panose="02000000000000000000" pitchFamily="2" charset="-78"/>
              </a:rPr>
              <a:t>يعد برنامج SBA Express عبارة عن برنامج ائتماني لرأس المال العامل المتجدد يمكنه دعم احتياجات تصل إلى 500,000 دولار أمريكي</a:t>
            </a:r>
          </a:p>
          <a:p>
            <a:pPr lvl="1" algn="r" rtl="1"/>
            <a:r>
              <a:rPr lang="ar" b="0" i="0" u="none" baseline="0" dirty="0">
                <a:latin typeface="Sakkal Majalla" panose="02000000000000000000" pitchFamily="2" charset="-78"/>
                <a:cs typeface="Sakkal Majalla" panose="02000000000000000000" pitchFamily="2" charset="-78"/>
              </a:rPr>
              <a:t>يمكن أن يكون طلب الموافقة سريعاً </a:t>
            </a:r>
            <a:r>
              <a:rPr lang="ar-SY" b="0" i="0" u="none" baseline="0" dirty="0">
                <a:latin typeface="Sakkal Majalla" panose="02000000000000000000" pitchFamily="2" charset="-78"/>
                <a:cs typeface="Sakkal Majalla" panose="02000000000000000000" pitchFamily="2" charset="-78"/>
              </a:rPr>
              <a:t>وفي خلال </a:t>
            </a:r>
            <a:r>
              <a:rPr lang="ar" b="0" i="0" u="none" baseline="0" dirty="0">
                <a:latin typeface="Sakkal Majalla" panose="02000000000000000000" pitchFamily="2" charset="-78"/>
                <a:cs typeface="Sakkal Majalla" panose="02000000000000000000" pitchFamily="2" charset="-78"/>
              </a:rPr>
              <a:t>أسبوع واحد</a:t>
            </a:r>
          </a:p>
          <a:p>
            <a:pPr lvl="1" algn="r" rtl="1"/>
            <a:r>
              <a:rPr lang="ar" b="0" i="0" u="none" baseline="0" dirty="0">
                <a:latin typeface="Sakkal Majalla" panose="02000000000000000000" pitchFamily="2" charset="-78"/>
                <a:cs typeface="Sakkal Majalla" panose="02000000000000000000" pitchFamily="2" charset="-78"/>
              </a:rPr>
              <a:t>باستخدام حد ائتمان SBA Express، يمكن للمقاول الوصول إلى رأس المال العامل المتجدد لشراء المعدات وتمويل نفقات التركيب على أساس متكرر</a:t>
            </a:r>
          </a:p>
          <a:p>
            <a:pPr lvl="1" algn="r" rtl="1"/>
            <a:r>
              <a:rPr lang="ar" b="0" i="0" u="none" baseline="0" dirty="0">
                <a:latin typeface="Sakkal Majalla" panose="02000000000000000000" pitchFamily="2" charset="-78"/>
                <a:cs typeface="Sakkal Majalla" panose="02000000000000000000" pitchFamily="2" charset="-78"/>
              </a:rPr>
              <a:t>قد يمكّن القرض شركتك الصغيرة من جذب المزيد من العملاء والنمو، مع العلم أن لديك إمكانية الوصول إلى رأس المال العامل اللازم لدعمهم على طول الطريق.</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16</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909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CE617A-42C0-4693-BB46-D65F2E2E9283}"/>
              </a:ext>
            </a:extLst>
          </p:cNvPr>
          <p:cNvSpPr>
            <a:spLocks noGrp="1"/>
          </p:cNvSpPr>
          <p:nvPr>
            <p:ph type="ctrTitle"/>
          </p:nvPr>
        </p:nvSpPr>
        <p:spPr>
          <a:xfrm>
            <a:off x="2667000" y="2525132"/>
            <a:ext cx="6858000" cy="2387600"/>
          </a:xfrm>
        </p:spPr>
        <p:txBody>
          <a:bodyPr/>
          <a:lstStyle/>
          <a:p>
            <a:pPr rtl="1"/>
            <a:r>
              <a:rPr lang="ar" b="1" i="0" u="none" spc="0" baseline="0">
                <a:latin typeface="Sakkal Majalla" panose="02000000000000000000" pitchFamily="2" charset="-78"/>
                <a:cs typeface="Sakkal Majalla" panose="02000000000000000000" pitchFamily="2" charset="-78"/>
              </a:rPr>
              <a:t>كيف يمكن القيام بما يلي:  حسومات الطاقة المنزلية للمشاريع الصغيرة </a:t>
            </a:r>
            <a:endParaRPr lang="ar" i="1" spc="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488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أهداف دليل التوجيه الخاص بنا</a:t>
            </a:r>
          </a:p>
        </p:txBody>
      </p:sp>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838200" y="1541194"/>
            <a:ext cx="10967013" cy="4786156"/>
          </a:xfrm>
        </p:spPr>
        <p:txBody>
          <a:bodyPr>
            <a:normAutofit/>
          </a:bodyPr>
          <a:lstStyle/>
          <a:p>
            <a:pPr marL="0" indent="0" algn="r" rtl="1">
              <a:buNone/>
            </a:pPr>
            <a:r>
              <a:rPr lang="ar" sz="2400" b="0" i="0" u="none" baseline="0" dirty="0">
                <a:latin typeface="Sakkal Majalla" panose="02000000000000000000" pitchFamily="2" charset="-78"/>
                <a:cs typeface="Sakkal Majalla" panose="02000000000000000000" pitchFamily="2" charset="-78"/>
              </a:rPr>
              <a:t>نأمل أن نصل إلى نهاية العرض وقد تكون فهمت ما يلي:</a:t>
            </a:r>
          </a:p>
          <a:p>
            <a:pPr algn="r" rtl="1"/>
            <a:r>
              <a:rPr lang="ar" sz="2400" b="0" i="0" u="none" baseline="0" dirty="0">
                <a:latin typeface="Sakkal Majalla" panose="02000000000000000000" pitchFamily="2" charset="-78"/>
                <a:cs typeface="Sakkal Majalla" panose="02000000000000000000" pitchFamily="2" charset="-78"/>
              </a:rPr>
              <a:t>ما هي حسومات الطاقة المنزلية</a:t>
            </a:r>
          </a:p>
          <a:p>
            <a:pPr algn="r" rtl="1"/>
            <a:r>
              <a:rPr lang="ar" sz="2400" b="0" i="0" u="none" baseline="0" dirty="0">
                <a:latin typeface="Sakkal Majalla" panose="02000000000000000000" pitchFamily="2" charset="-78"/>
                <a:cs typeface="Sakkal Majalla" panose="02000000000000000000" pitchFamily="2" charset="-78"/>
              </a:rPr>
              <a:t>من المؤهلون للحصول على حسومات الطاقة المنزلية وما هي الأمور الكفيلة بالتأهيل</a:t>
            </a:r>
          </a:p>
          <a:p>
            <a:pPr algn="r" rtl="1"/>
            <a:r>
              <a:rPr lang="ar" sz="2400" b="0" i="0" u="none" baseline="0" dirty="0">
                <a:latin typeface="Sakkal Majalla" panose="02000000000000000000" pitchFamily="2" charset="-78"/>
                <a:cs typeface="Sakkal Majalla" panose="02000000000000000000" pitchFamily="2" charset="-78"/>
              </a:rPr>
              <a:t>سبب أهميتها لشركتك الصغيرة</a:t>
            </a:r>
          </a:p>
          <a:p>
            <a:pPr algn="r" rtl="1"/>
            <a:r>
              <a:rPr lang="ar" sz="2400" b="0" i="0" u="none" baseline="0" dirty="0">
                <a:latin typeface="Sakkal Majalla" panose="02000000000000000000" pitchFamily="2" charset="-78"/>
                <a:cs typeface="Sakkal Majalla" panose="02000000000000000000" pitchFamily="2" charset="-78"/>
              </a:rPr>
              <a:t>الخطوات التالية لشركتك الصغيرة</a:t>
            </a:r>
          </a:p>
          <a:p>
            <a:pPr algn="r" rtl="1"/>
            <a:r>
              <a:rPr lang="ar" sz="2400" b="0" i="0" u="none" baseline="0" dirty="0">
                <a:latin typeface="Sakkal Majalla" panose="02000000000000000000" pitchFamily="2" charset="-78"/>
                <a:cs typeface="Sakkal Majalla" panose="02000000000000000000" pitchFamily="2" charset="-78"/>
              </a:rPr>
              <a:t>كيف يمكن أن تساعد هيئة المشاريع الصغيرة (SBA) شركتك الصغيرة على الاستعداد للوصول إلى حسومات الطاقة المنزلية</a:t>
            </a:r>
          </a:p>
          <a:p>
            <a:pPr lvl="1" algn="r" rtl="1"/>
            <a:endParaRPr lang="ar" dirty="0">
              <a:latin typeface="Sakkal Majalla" panose="02000000000000000000" pitchFamily="2" charset="-78"/>
              <a:cs typeface="Sakkal Majalla" panose="02000000000000000000" pitchFamily="2" charset="-78"/>
            </a:endParaRPr>
          </a:p>
          <a:p>
            <a:pPr marL="0" indent="0" algn="r" rtl="1">
              <a:buNone/>
            </a:pPr>
            <a:endParaRPr lang="ar" sz="24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3</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573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أين تذهب النقود؟</a:t>
            </a:r>
          </a:p>
        </p:txBody>
      </p:sp>
      <p:sp>
        <p:nvSpPr>
          <p:cNvPr id="22" name="TextBox 21">
            <a:extLst>
              <a:ext uri="{FF2B5EF4-FFF2-40B4-BE49-F238E27FC236}">
                <a16:creationId xmlns:a16="http://schemas.microsoft.com/office/drawing/2014/main" id="{46052F44-1F3A-2DEE-45DE-393604BF80A7}"/>
              </a:ext>
            </a:extLst>
          </p:cNvPr>
          <p:cNvSpPr txBox="1"/>
          <p:nvPr/>
        </p:nvSpPr>
        <p:spPr>
          <a:xfrm>
            <a:off x="838200" y="1191412"/>
            <a:ext cx="11230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0" i="0" u="none" strike="noStrike" kern="1200" cap="none" spc="0" normalizeH="0" baseline="0" dirty="0">
                <a:ln>
                  <a:noFill/>
                </a:ln>
                <a:solidFill>
                  <a:srgbClr val="000000"/>
                </a:solidFill>
                <a:effectLst/>
                <a:uLnTx/>
                <a:uFillTx/>
                <a:latin typeface="Sakkal Majalla" panose="02000000000000000000" pitchFamily="2" charset="-78"/>
                <a:cs typeface="Sakkal Majalla" panose="02000000000000000000" pitchFamily="2" charset="-78"/>
              </a:rPr>
              <a:t>القسم 50121 (4.3 مليار دولار) والقسم 50122 (4.5 مليار دولار) من قانون خفض الت</a:t>
            </a:r>
            <a:r>
              <a:rPr kumimoji="0" lang="ar-SY" sz="1800" b="0" i="0" u="none" strike="noStrike" kern="1200" cap="none" spc="0" normalizeH="0" baseline="0" dirty="0">
                <a:ln>
                  <a:noFill/>
                </a:ln>
                <a:solidFill>
                  <a:srgbClr val="000000"/>
                </a:solidFill>
                <a:effectLst/>
                <a:uLnTx/>
                <a:uFillTx/>
                <a:latin typeface="Sakkal Majalla" panose="02000000000000000000" pitchFamily="2" charset="-78"/>
                <a:cs typeface="Sakkal Majalla" panose="02000000000000000000" pitchFamily="2" charset="-78"/>
              </a:rPr>
              <a:t>ضخم</a:t>
            </a:r>
            <a:endParaRPr kumimoji="0" lang="ar" sz="1800" b="0" i="0" u="none" strike="noStrike" kern="1200" cap="none" spc="0" normalizeH="0" baseline="0" dirty="0">
              <a:ln>
                <a:noFill/>
              </a:ln>
              <a:solidFill>
                <a:srgbClr val="000000"/>
              </a:solidFill>
              <a:effectLst/>
              <a:uLnTx/>
              <a:uFillTx/>
              <a:latin typeface="Sakkal Majalla" panose="02000000000000000000" pitchFamily="2" charset="-78"/>
              <a:cs typeface="Sakkal Majalla" panose="02000000000000000000" pitchFamily="2" charset="-78"/>
            </a:endParaRPr>
          </a:p>
        </p:txBody>
      </p:sp>
      <p:sp>
        <p:nvSpPr>
          <p:cNvPr id="6" name="Pentagon 30">
            <a:extLst>
              <a:ext uri="{FF2B5EF4-FFF2-40B4-BE49-F238E27FC236}">
                <a16:creationId xmlns:a16="http://schemas.microsoft.com/office/drawing/2014/main" id="{79941696-1610-AD0F-6F62-DBD5BB0F0354}"/>
              </a:ext>
              <a:ext uri="{C183D7F6-B498-43B3-948B-1728B52AA6E4}">
                <adec:decorative xmlns:adec="http://schemas.microsoft.com/office/drawing/2017/decorative" val="1"/>
              </a:ext>
            </a:extLst>
          </p:cNvPr>
          <p:cNvSpPr/>
          <p:nvPr/>
        </p:nvSpPr>
        <p:spPr>
          <a:xfrm>
            <a:off x="527539" y="1767500"/>
            <a:ext cx="1534329" cy="3625740"/>
          </a:xfrm>
          <a:prstGeom prst="homePlate">
            <a:avLst>
              <a:gd name="adj" fmla="val 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44A75272-D8BC-0A96-A7DD-5A2919B64863}"/>
              </a:ext>
            </a:extLst>
          </p:cNvPr>
          <p:cNvSpPr txBox="1"/>
          <p:nvPr/>
        </p:nvSpPr>
        <p:spPr>
          <a:xfrm>
            <a:off x="530451" y="2426208"/>
            <a:ext cx="1517917" cy="156966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2400" b="1" i="0" u="none" strike="noStrike" kern="1200" cap="none" spc="0" normalizeH="0" baseline="0" dirty="0">
                <a:ln>
                  <a:noFill/>
                </a:ln>
                <a:solidFill>
                  <a:prstClr val="white"/>
                </a:solidFill>
                <a:effectLst/>
                <a:uLnTx/>
                <a:uFillTx/>
                <a:latin typeface="Sakkal Majalla" panose="02000000000000000000" pitchFamily="2" charset="-78"/>
                <a:cs typeface="Sakkal Majalla" panose="02000000000000000000" pitchFamily="2" charset="-78"/>
              </a:rPr>
              <a:t>8.8 مليار دولار أمريكي تمويل لحسومات الطاقة المنزلية</a:t>
            </a:r>
          </a:p>
        </p:txBody>
      </p:sp>
      <p:sp>
        <p:nvSpPr>
          <p:cNvPr id="8" name="Pentagon 30">
            <a:extLst>
              <a:ext uri="{FF2B5EF4-FFF2-40B4-BE49-F238E27FC236}">
                <a16:creationId xmlns:a16="http://schemas.microsoft.com/office/drawing/2014/main" id="{EA28601F-E617-AA5B-8E82-C9EFD9A119CF}"/>
              </a:ext>
              <a:ext uri="{C183D7F6-B498-43B3-948B-1728B52AA6E4}">
                <adec:decorative xmlns:adec="http://schemas.microsoft.com/office/drawing/2017/decorative" val="1"/>
              </a:ext>
            </a:extLst>
          </p:cNvPr>
          <p:cNvSpPr/>
          <p:nvPr/>
        </p:nvSpPr>
        <p:spPr>
          <a:xfrm>
            <a:off x="2289611" y="1799017"/>
            <a:ext cx="2940948" cy="3006663"/>
          </a:xfrm>
          <a:prstGeom prst="chevron">
            <a:avLst>
              <a:gd name="adj" fmla="val 1549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11DF44C9-3910-B9D7-D3B8-9A61107890E0}"/>
              </a:ext>
            </a:extLst>
          </p:cNvPr>
          <p:cNvSpPr txBox="1"/>
          <p:nvPr/>
        </p:nvSpPr>
        <p:spPr>
          <a:xfrm>
            <a:off x="2827154" y="2688079"/>
            <a:ext cx="2067872" cy="92333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8.5</a:t>
            </a:r>
            <a:r>
              <a:rPr kumimoji="0" lang="ar" sz="1800" b="0"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 مليار دولار تذهب إلى الولايات والأقاليم والقبائل الهندية</a:t>
            </a:r>
          </a:p>
        </p:txBody>
      </p:sp>
      <p:sp>
        <p:nvSpPr>
          <p:cNvPr id="10" name="Pentagon 30">
            <a:extLst>
              <a:ext uri="{FF2B5EF4-FFF2-40B4-BE49-F238E27FC236}">
                <a16:creationId xmlns:a16="http://schemas.microsoft.com/office/drawing/2014/main" id="{B5D4B168-B5E7-B2D2-2E05-F0AEE56AAABF}"/>
              </a:ext>
              <a:ext uri="{C183D7F6-B498-43B3-948B-1728B52AA6E4}">
                <adec:decorative xmlns:adec="http://schemas.microsoft.com/office/drawing/2017/decorative" val="1"/>
              </a:ext>
            </a:extLst>
          </p:cNvPr>
          <p:cNvSpPr/>
          <p:nvPr/>
        </p:nvSpPr>
        <p:spPr>
          <a:xfrm>
            <a:off x="5347678" y="1799020"/>
            <a:ext cx="2791952" cy="2148958"/>
          </a:xfrm>
          <a:prstGeom prst="chevron">
            <a:avLst>
              <a:gd name="adj" fmla="val 1043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09FBA2D7-C267-9B5B-A0BA-1E5656050832}"/>
              </a:ext>
            </a:extLst>
          </p:cNvPr>
          <p:cNvSpPr txBox="1"/>
          <p:nvPr/>
        </p:nvSpPr>
        <p:spPr>
          <a:xfrm>
            <a:off x="5678116" y="2542817"/>
            <a:ext cx="2232635"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a:ln>
                  <a:noFill/>
                </a:ln>
                <a:solidFill>
                  <a:prstClr val="black"/>
                </a:solidFill>
                <a:effectLst/>
                <a:uLnTx/>
                <a:uFillTx/>
                <a:latin typeface="Sakkal Majalla" panose="02000000000000000000" pitchFamily="2" charset="-78"/>
                <a:cs typeface="Sakkal Majalla" panose="02000000000000000000" pitchFamily="2" charset="-78"/>
              </a:rPr>
              <a:t>8.3 </a:t>
            </a:r>
            <a:r>
              <a:rPr kumimoji="0" lang="ar" sz="1800" b="0" i="0" u="none" strike="noStrike" kern="1200" cap="none" spc="0" normalizeH="0" baseline="0">
                <a:ln>
                  <a:noFill/>
                </a:ln>
                <a:solidFill>
                  <a:prstClr val="black"/>
                </a:solidFill>
                <a:effectLst/>
                <a:uLnTx/>
                <a:uFillTx/>
                <a:latin typeface="Sakkal Majalla" panose="02000000000000000000" pitchFamily="2" charset="-78"/>
                <a:cs typeface="Sakkal Majalla" panose="02000000000000000000" pitchFamily="2" charset="-78"/>
              </a:rPr>
              <a:t>مليار دولار أمريكي تذهب إلى الولايات والأقاليم</a:t>
            </a:r>
          </a:p>
        </p:txBody>
      </p:sp>
      <p:sp>
        <p:nvSpPr>
          <p:cNvPr id="15" name="Pentagon 30">
            <a:extLst>
              <a:ext uri="{FF2B5EF4-FFF2-40B4-BE49-F238E27FC236}">
                <a16:creationId xmlns:a16="http://schemas.microsoft.com/office/drawing/2014/main" id="{463643E0-95EE-6A34-FE73-E27E4EC6AC68}"/>
              </a:ext>
              <a:ext uri="{C183D7F6-B498-43B3-948B-1728B52AA6E4}">
                <adec:decorative xmlns:adec="http://schemas.microsoft.com/office/drawing/2017/decorative" val="1"/>
              </a:ext>
            </a:extLst>
          </p:cNvPr>
          <p:cNvSpPr/>
          <p:nvPr/>
        </p:nvSpPr>
        <p:spPr>
          <a:xfrm>
            <a:off x="5337891" y="4061287"/>
            <a:ext cx="2743200" cy="754420"/>
          </a:xfrm>
          <a:prstGeom prst="chevron">
            <a:avLst>
              <a:gd name="adj" fmla="val 1717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A7A89B1C-0A3C-9E40-624A-471760E2B5DD}"/>
              </a:ext>
            </a:extLst>
          </p:cNvPr>
          <p:cNvSpPr txBox="1"/>
          <p:nvPr/>
        </p:nvSpPr>
        <p:spPr>
          <a:xfrm>
            <a:off x="5572700" y="4123145"/>
            <a:ext cx="2297411" cy="646331"/>
          </a:xfrm>
          <a:prstGeom prst="rect">
            <a:avLst/>
          </a:prstGeom>
          <a:noFill/>
        </p:spPr>
        <p:txBody>
          <a:bodyPr wrap="square" lIns="91440" tIns="45720" rIns="91440" bIns="45720" anchor="t">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a:ln>
                  <a:noFill/>
                </a:ln>
                <a:solidFill>
                  <a:prstClr val="black"/>
                </a:solidFill>
                <a:effectLst/>
                <a:uLnTx/>
                <a:uFillTx/>
                <a:latin typeface="Sakkal Majalla" panose="02000000000000000000" pitchFamily="2" charset="-78"/>
                <a:cs typeface="Sakkal Majalla" panose="02000000000000000000" pitchFamily="2" charset="-78"/>
              </a:rPr>
              <a:t>218 مليون </a:t>
            </a:r>
            <a:r>
              <a:rPr kumimoji="0" lang="ar" sz="1800" b="0" i="0" u="none" strike="noStrike" kern="1200" cap="none" spc="0" normalizeH="0" baseline="0">
                <a:ln>
                  <a:noFill/>
                </a:ln>
                <a:solidFill>
                  <a:prstClr val="black"/>
                </a:solidFill>
                <a:effectLst/>
                <a:uLnTx/>
                <a:uFillTx/>
                <a:latin typeface="Sakkal Majalla" panose="02000000000000000000" pitchFamily="2" charset="-78"/>
                <a:cs typeface="Sakkal Majalla" panose="02000000000000000000" pitchFamily="2" charset="-78"/>
              </a:rPr>
              <a:t>دولار أمريكي تذهب إلى القبائل الهندية*</a:t>
            </a:r>
            <a:endParaRPr kumimoji="0" lang="ar" sz="1800" b="0" i="0" u="none" strike="noStrike" kern="1200" cap="none" spc="0" normalizeH="0" baseline="0" noProof="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7" name="Right Brace 16">
            <a:extLst>
              <a:ext uri="{FF2B5EF4-FFF2-40B4-BE49-F238E27FC236}">
                <a16:creationId xmlns:a16="http://schemas.microsoft.com/office/drawing/2014/main" id="{211EC3C9-79A4-A070-6225-7E977181535E}"/>
              </a:ext>
              <a:ext uri="{C183D7F6-B498-43B3-948B-1728B52AA6E4}">
                <adec:decorative xmlns:adec="http://schemas.microsoft.com/office/drawing/2017/decorative" val="1"/>
              </a:ext>
            </a:extLst>
          </p:cNvPr>
          <p:cNvSpPr/>
          <p:nvPr/>
        </p:nvSpPr>
        <p:spPr>
          <a:xfrm>
            <a:off x="8139630" y="1724015"/>
            <a:ext cx="344894" cy="3091692"/>
          </a:xfrm>
          <a:prstGeom prst="rightBrace">
            <a:avLst>
              <a:gd name="adj1" fmla="val 111437"/>
              <a:gd name="adj2" fmla="val 50000"/>
            </a:avLst>
          </a:prstGeom>
          <a:noFill/>
          <a:ln w="1905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3" name="object 3548">
            <a:extLst>
              <a:ext uri="{FF2B5EF4-FFF2-40B4-BE49-F238E27FC236}">
                <a16:creationId xmlns:a16="http://schemas.microsoft.com/office/drawing/2014/main" id="{B72399FC-E99D-027A-A630-A69ED6593A36}"/>
              </a:ext>
              <a:ext uri="{C183D7F6-B498-43B3-948B-1728B52AA6E4}">
                <adec:decorative xmlns:adec="http://schemas.microsoft.com/office/drawing/2017/decorative" val="1"/>
              </a:ext>
            </a:extLst>
          </p:cNvPr>
          <p:cNvSpPr/>
          <p:nvPr/>
        </p:nvSpPr>
        <p:spPr>
          <a:xfrm>
            <a:off x="8647529" y="1764655"/>
            <a:ext cx="3016932" cy="1960664"/>
          </a:xfrm>
          <a:custGeom>
            <a:avLst/>
            <a:gdLst/>
            <a:ahLst/>
            <a:cxnLst/>
            <a:rect l="l" t="t" r="r" b="b"/>
            <a:pathLst>
              <a:path w="325119" h="594360">
                <a:moveTo>
                  <a:pt x="324612" y="0"/>
                </a:moveTo>
                <a:lnTo>
                  <a:pt x="0" y="0"/>
                </a:lnTo>
                <a:lnTo>
                  <a:pt x="0" y="594360"/>
                </a:lnTo>
                <a:lnTo>
                  <a:pt x="324612" y="594360"/>
                </a:lnTo>
                <a:lnTo>
                  <a:pt x="324612" y="0"/>
                </a:lnTo>
                <a:close/>
              </a:path>
            </a:pathLst>
          </a:custGeom>
          <a:solidFill>
            <a:schemeClr val="accent1">
              <a:lumMod val="75000"/>
            </a:schemeClr>
          </a:solidFill>
        </p:spPr>
        <p:txBody>
          <a:bodyPr wrap="square" lIns="0" tIns="0" rIns="0" bIns="0" rtlCol="0"/>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7A560669-0FC9-C794-9622-9BF6E07F553F}"/>
              </a:ext>
            </a:extLst>
          </p:cNvPr>
          <p:cNvSpPr txBox="1"/>
          <p:nvPr/>
        </p:nvSpPr>
        <p:spPr>
          <a:xfrm>
            <a:off x="8739751" y="2167805"/>
            <a:ext cx="2835097" cy="923330"/>
          </a:xfrm>
          <a:prstGeom prst="rect">
            <a:avLst/>
          </a:prstGeom>
          <a:noFill/>
          <a:ln w="57150">
            <a:noFill/>
          </a:ln>
        </p:spPr>
        <p:txBody>
          <a:bodyPr wrap="square">
            <a:spAutoFit/>
          </a:bodyPr>
          <a:lstStyle>
            <a:defPPr>
              <a:defRPr lang="ar"/>
            </a:defPPr>
            <a:lvl1pPr marR="0" lvl="0" indent="0" fontAlgn="auto">
              <a:lnSpc>
                <a:spcPct val="100000"/>
              </a:lnSpc>
              <a:spcBef>
                <a:spcPts val="0"/>
              </a:spcBef>
              <a:spcAft>
                <a:spcPts val="0"/>
              </a:spcAft>
              <a:buClrTx/>
              <a:buSzTx/>
              <a:buFont typeface="Arial" panose="020B0604020202020204" pitchFamily="34" charset="0"/>
              <a:buNone/>
              <a:tabLst/>
              <a:defRPr b="1">
                <a:solidFill>
                  <a:prstClr val="black"/>
                </a:solidFill>
                <a:latin typeface="Avenir Next LT Pro" panose="020B0504020202020204" pitchFamily="34" charset="0"/>
              </a:defRPr>
            </a:lvl1p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dirty="0">
                <a:ln>
                  <a:noFill/>
                </a:ln>
                <a:solidFill>
                  <a:prstClr val="white"/>
                </a:solidFill>
                <a:effectLst/>
                <a:uLnTx/>
                <a:uFillTx/>
                <a:latin typeface="Sakkal Majalla" panose="02000000000000000000" pitchFamily="2" charset="-78"/>
                <a:cs typeface="Sakkal Majalla" panose="02000000000000000000" pitchFamily="2" charset="-78"/>
              </a:rPr>
              <a:t>ما لا يقل عن 6.8 مليار دولار أمريكي </a:t>
            </a:r>
            <a:r>
              <a:rPr kumimoji="0" lang="ar" sz="1800" b="0" i="0" u="none" strike="noStrike" kern="1200" cap="none" spc="0" normalizeH="0" baseline="0" dirty="0">
                <a:ln>
                  <a:noFill/>
                </a:ln>
                <a:solidFill>
                  <a:prstClr val="white"/>
                </a:solidFill>
                <a:effectLst/>
                <a:uLnTx/>
                <a:uFillTx/>
                <a:latin typeface="Sakkal Majalla" panose="02000000000000000000" pitchFamily="2" charset="-78"/>
                <a:cs typeface="Sakkal Majalla" panose="02000000000000000000" pitchFamily="2" charset="-78"/>
              </a:rPr>
              <a:t>في شكل حسومات للأسر والمقاولين ومجمعي السلع</a:t>
            </a:r>
          </a:p>
        </p:txBody>
      </p:sp>
      <p:sp>
        <p:nvSpPr>
          <p:cNvPr id="18" name="Pentagon 30">
            <a:extLst>
              <a:ext uri="{FF2B5EF4-FFF2-40B4-BE49-F238E27FC236}">
                <a16:creationId xmlns:a16="http://schemas.microsoft.com/office/drawing/2014/main" id="{30E4E92A-3AF5-AB00-4DDB-9A9D7CA6C3CF}"/>
              </a:ext>
              <a:ext uri="{C183D7F6-B498-43B3-948B-1728B52AA6E4}">
                <adec:decorative xmlns:adec="http://schemas.microsoft.com/office/drawing/2017/decorative" val="1"/>
              </a:ext>
            </a:extLst>
          </p:cNvPr>
          <p:cNvSpPr/>
          <p:nvPr/>
        </p:nvSpPr>
        <p:spPr>
          <a:xfrm>
            <a:off x="8659931" y="3828504"/>
            <a:ext cx="3004530" cy="987203"/>
          </a:xfrm>
          <a:prstGeom prst="chevron">
            <a:avLst>
              <a:gd name="adj" fmla="val 0"/>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id="{C43315A6-7E4F-441C-191A-E8AC8FA5786A}"/>
              </a:ext>
            </a:extLst>
          </p:cNvPr>
          <p:cNvSpPr txBox="1"/>
          <p:nvPr/>
        </p:nvSpPr>
        <p:spPr>
          <a:xfrm>
            <a:off x="8688951" y="4020488"/>
            <a:ext cx="2975510" cy="646331"/>
          </a:xfrm>
          <a:prstGeom prst="rect">
            <a:avLst/>
          </a:prstGeom>
          <a:noFill/>
          <a:ln w="57150">
            <a:noFill/>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ما يصل إلى 1.7 مليار </a:t>
            </a:r>
            <a:r>
              <a:rPr kumimoji="0" lang="ar" sz="1800" b="0"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دولار أمريكي لإدارة البرنامج</a:t>
            </a:r>
          </a:p>
        </p:txBody>
      </p:sp>
      <p:sp>
        <p:nvSpPr>
          <p:cNvPr id="13" name="Pentagon 30">
            <a:extLst>
              <a:ext uri="{FF2B5EF4-FFF2-40B4-BE49-F238E27FC236}">
                <a16:creationId xmlns:a16="http://schemas.microsoft.com/office/drawing/2014/main" id="{932D9D44-D676-C6FF-64F1-758D2800B483}"/>
              </a:ext>
              <a:ext uri="{C183D7F6-B498-43B3-948B-1728B52AA6E4}">
                <adec:decorative xmlns:adec="http://schemas.microsoft.com/office/drawing/2017/decorative" val="1"/>
              </a:ext>
            </a:extLst>
          </p:cNvPr>
          <p:cNvSpPr/>
          <p:nvPr/>
        </p:nvSpPr>
        <p:spPr>
          <a:xfrm>
            <a:off x="2289611" y="4929016"/>
            <a:ext cx="9604096" cy="445975"/>
          </a:xfrm>
          <a:prstGeom prst="chevron">
            <a:avLst>
              <a:gd name="adj" fmla="val 25454"/>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3200" b="0" i="0" u="none" strike="noStrike" kern="1200" cap="none" spc="0" normalizeH="0" baseline="0" noProof="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CD243976-E607-9DB6-BE3C-74DDD274881A}"/>
              </a:ext>
            </a:extLst>
          </p:cNvPr>
          <p:cNvSpPr txBox="1"/>
          <p:nvPr/>
        </p:nvSpPr>
        <p:spPr>
          <a:xfrm>
            <a:off x="2692566" y="4968759"/>
            <a:ext cx="8870667"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1800" b="1"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264 مليون </a:t>
            </a:r>
            <a:r>
              <a:rPr kumimoji="0" lang="ar" sz="1800" b="0" i="0"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دولار أمريكي لإدارة برنامج وزارة الطاقة والمساعدة التقنية</a:t>
            </a:r>
          </a:p>
        </p:txBody>
      </p:sp>
      <p:sp>
        <p:nvSpPr>
          <p:cNvPr id="21" name="TextBox 20">
            <a:extLst>
              <a:ext uri="{FF2B5EF4-FFF2-40B4-BE49-F238E27FC236}">
                <a16:creationId xmlns:a16="http://schemas.microsoft.com/office/drawing/2014/main" id="{26EB2B66-AA8B-C669-A049-638CD8599C52}"/>
              </a:ext>
            </a:extLst>
          </p:cNvPr>
          <p:cNvSpPr txBox="1"/>
          <p:nvPr/>
        </p:nvSpPr>
        <p:spPr>
          <a:xfrm>
            <a:off x="184303" y="5611724"/>
            <a:ext cx="9185097" cy="646331"/>
          </a:xfrm>
          <a:prstGeom prst="rect">
            <a:avLst/>
          </a:prstGeom>
          <a:noFill/>
        </p:spPr>
        <p:txBody>
          <a:bodyPr wrap="square" lIns="91440" tIns="45720" rIns="91440" bIns="45720" rtlCol="0" anchor="t">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0" i="0" u="none" strike="noStrike" kern="1200" cap="none" spc="0" normalizeH="0" baseline="0">
                <a:ln>
                  <a:noFill/>
                </a:ln>
                <a:solidFill>
                  <a:srgbClr val="000000"/>
                </a:solidFill>
                <a:effectLst/>
                <a:uLnTx/>
                <a:uFillTx/>
                <a:latin typeface="Sakkal Majalla" panose="02000000000000000000" pitchFamily="2" charset="-78"/>
                <a:cs typeface="Sakkal Majalla" panose="02000000000000000000" pitchFamily="2" charset="-78"/>
              </a:rPr>
              <a:t>تم إصدار التمويل على دفعات، ويتم إيقاف التمويل فقط في حالة عدم استيفاء المتطلبات الأساسية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0" i="0" u="none" strike="noStrike" kern="1200" cap="none" spc="0" normalizeH="0" baseline="0">
                <a:ln>
                  <a:noFill/>
                </a:ln>
                <a:solidFill>
                  <a:srgbClr val="000000"/>
                </a:solidFill>
                <a:effectLst/>
                <a:uLnTx/>
                <a:uFillTx/>
                <a:latin typeface="Sakkal Majalla" panose="02000000000000000000" pitchFamily="2" charset="-78"/>
                <a:cs typeface="Sakkal Majalla" panose="02000000000000000000" pitchFamily="2" charset="-78"/>
              </a:rPr>
              <a:t>*متطلبات البرنامج القبلي والتمويل في جدول زمني منفصل</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4</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6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normAutofit fontScale="90000"/>
          </a:bodyPr>
          <a:lstStyle/>
          <a:p>
            <a:pPr rtl="1"/>
            <a:r>
              <a:rPr lang="ar" b="1" i="0" u="none" baseline="0" dirty="0">
                <a:latin typeface="Sakkal Majalla" panose="02000000000000000000" pitchFamily="2" charset="-78"/>
                <a:cs typeface="Sakkal Majalla" panose="02000000000000000000" pitchFamily="2" charset="-78"/>
              </a:rPr>
              <a:t>حسومات الطاقة المنزلية ومشروعك الصغير </a:t>
            </a:r>
          </a:p>
        </p:txBody>
      </p:sp>
      <p:pic>
        <p:nvPicPr>
          <p:cNvPr id="10" name="Graphic 9" descr="صورة للحسومات">
            <a:extLst>
              <a:ext uri="{FF2B5EF4-FFF2-40B4-BE49-F238E27FC236}">
                <a16:creationId xmlns:a16="http://schemas.microsoft.com/office/drawing/2014/main" id="{0C3012FA-8C19-67C6-C7CD-34C24BFA414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9629" y="1564657"/>
            <a:ext cx="914400" cy="914400"/>
          </a:xfrm>
          <a:prstGeom prst="rect">
            <a:avLst/>
          </a:prstGeom>
        </p:spPr>
      </p:pic>
      <p:sp>
        <p:nvSpPr>
          <p:cNvPr id="12" name="Content Placeholder 2">
            <a:extLst>
              <a:ext uri="{FF2B5EF4-FFF2-40B4-BE49-F238E27FC236}">
                <a16:creationId xmlns:a16="http://schemas.microsoft.com/office/drawing/2014/main" id="{B8FC0282-937C-7157-B939-B3D3B84A1477}"/>
              </a:ext>
            </a:extLst>
          </p:cNvPr>
          <p:cNvSpPr txBox="1">
            <a:spLocks/>
          </p:cNvSpPr>
          <p:nvPr/>
        </p:nvSpPr>
        <p:spPr>
          <a:xfrm>
            <a:off x="539644" y="2504090"/>
            <a:ext cx="3521927" cy="31084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Wingdings" panose="05000000000000000000" pitchFamily="2" charset="2"/>
              <a:buNone/>
            </a:pPr>
            <a:r>
              <a:rPr lang="ar" sz="2000" b="1" i="0" u="none" baseline="0" dirty="0">
                <a:latin typeface="Sakkal Majalla" panose="02000000000000000000" pitchFamily="2" charset="-78"/>
                <a:cs typeface="Sakkal Majalla" panose="02000000000000000000" pitchFamily="2" charset="-78"/>
              </a:rPr>
              <a:t>الحسومات </a:t>
            </a:r>
          </a:p>
          <a:p>
            <a:pPr marL="0" indent="0" algn="r" rtl="1">
              <a:buFont typeface="Wingdings" panose="05000000000000000000" pitchFamily="2" charset="2"/>
              <a:buNone/>
            </a:pPr>
            <a:r>
              <a:rPr lang="ar" sz="2000" b="0" i="0" u="none" baseline="0" dirty="0">
                <a:latin typeface="Sakkal Majalla" panose="02000000000000000000" pitchFamily="2" charset="-78"/>
                <a:cs typeface="Sakkal Majalla" panose="02000000000000000000" pitchFamily="2" charset="-78"/>
              </a:rPr>
              <a:t>8.8 مليار دولار أمريكي من أموال حسومات الطاقة المنزلية الجديدة من خلال قانون الحد من التضخم لكهربة المنازل أو تحسين كفاءة الطاقة </a:t>
            </a:r>
            <a:endParaRPr lang="ar" dirty="0">
              <a:latin typeface="Sakkal Majalla" panose="02000000000000000000" pitchFamily="2" charset="-78"/>
              <a:cs typeface="Sakkal Majalla" panose="02000000000000000000" pitchFamily="2" charset="-78"/>
            </a:endParaRPr>
          </a:p>
        </p:txBody>
      </p:sp>
      <p:pic>
        <p:nvPicPr>
          <p:cNvPr id="14" name="Graphic 13" descr="إضافية">
            <a:extLst>
              <a:ext uri="{FF2B5EF4-FFF2-40B4-BE49-F238E27FC236}">
                <a16:creationId xmlns:a16="http://schemas.microsoft.com/office/drawing/2014/main" id="{9B5A922B-A4F4-3DC9-AD7F-E4A2E0AAE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708" y="2459277"/>
            <a:ext cx="426575" cy="426575"/>
          </a:xfrm>
          <a:prstGeom prst="rect">
            <a:avLst/>
          </a:prstGeom>
        </p:spPr>
      </p:pic>
      <p:pic>
        <p:nvPicPr>
          <p:cNvPr id="8" name="Graphic 7" descr="صورة أنثى">
            <a:extLst>
              <a:ext uri="{FF2B5EF4-FFF2-40B4-BE49-F238E27FC236}">
                <a16:creationId xmlns:a16="http://schemas.microsoft.com/office/drawing/2014/main" id="{5413A2F3-EA6A-D4D3-0BD9-208D597A244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1054" y="1538797"/>
            <a:ext cx="914400" cy="914400"/>
          </a:xfrm>
          <a:prstGeom prst="rect">
            <a:avLst/>
          </a:prstGeom>
        </p:spPr>
      </p:pic>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4859146" y="2504090"/>
            <a:ext cx="3521927" cy="3456581"/>
          </a:xfrm>
        </p:spPr>
        <p:txBody>
          <a:bodyPr>
            <a:normAutofit/>
          </a:bodyPr>
          <a:lstStyle/>
          <a:p>
            <a:pPr marL="0" indent="0" algn="r" rtl="1">
              <a:buNone/>
            </a:pPr>
            <a:r>
              <a:rPr lang="ar" sz="2000" b="1" i="0" u="none" baseline="0" dirty="0">
                <a:latin typeface="Sakkal Majalla" panose="02000000000000000000" pitchFamily="2" charset="-78"/>
                <a:cs typeface="Sakkal Majalla" panose="02000000000000000000" pitchFamily="2" charset="-78"/>
              </a:rPr>
              <a:t>مشروعك الصغير </a:t>
            </a:r>
          </a:p>
          <a:p>
            <a:pPr marL="0" indent="0" algn="r" rtl="1">
              <a:buNone/>
            </a:pPr>
            <a:r>
              <a:rPr lang="ar" sz="2200" b="0" i="0" u="none" baseline="0" dirty="0">
                <a:latin typeface="Sakkal Majalla" panose="02000000000000000000" pitchFamily="2" charset="-78"/>
                <a:cs typeface="Sakkal Majalla" panose="02000000000000000000" pitchFamily="2" charset="-78"/>
              </a:rPr>
              <a:t>ستوفر المشاريع الصغيرة خدمات التركيب المهمة لمشاريع كفاءة الطاقة المؤهلة للحصول على حسومات الطاقة المنزلية الجديدة (على سبيل المثال، شركات معالجة العوامل الجوية، وشركات التدفئة والتهوية وتكييف الهواء والسباكة، والكهربائيين، وشركات تحسين المنازل الأخرى)</a:t>
            </a:r>
          </a:p>
          <a:p>
            <a:pPr marL="0" indent="0" algn="r" rtl="1">
              <a:buNone/>
            </a:pPr>
            <a:endParaRPr lang="ar" dirty="0">
              <a:latin typeface="Sakkal Majalla" panose="02000000000000000000" pitchFamily="2" charset="-78"/>
              <a:cs typeface="Sakkal Majalla" panose="02000000000000000000" pitchFamily="2" charset="-78"/>
            </a:endParaRPr>
          </a:p>
        </p:txBody>
      </p:sp>
      <p:sp>
        <p:nvSpPr>
          <p:cNvPr id="15" name="Equals 14" descr="مساوية">
            <a:extLst>
              <a:ext uri="{FF2B5EF4-FFF2-40B4-BE49-F238E27FC236}">
                <a16:creationId xmlns:a16="http://schemas.microsoft.com/office/drawing/2014/main" id="{1B41C949-D913-1E3C-296A-D1ABC8AC9B0B}"/>
              </a:ext>
            </a:extLst>
          </p:cNvPr>
          <p:cNvSpPr/>
          <p:nvPr/>
        </p:nvSpPr>
        <p:spPr>
          <a:xfrm>
            <a:off x="8691346" y="2589606"/>
            <a:ext cx="550143" cy="29017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a:solidFill>
                <a:schemeClr val="tx1"/>
              </a:solidFill>
              <a:latin typeface="Sakkal Majalla" panose="02000000000000000000" pitchFamily="2" charset="-78"/>
              <a:cs typeface="Sakkal Majalla" panose="02000000000000000000" pitchFamily="2" charset="-78"/>
            </a:endParaRPr>
          </a:p>
        </p:txBody>
      </p:sp>
      <p:pic>
        <p:nvPicPr>
          <p:cNvPr id="19" name="Graphic 18" descr="صورة للطاقة النظيفة">
            <a:extLst>
              <a:ext uri="{FF2B5EF4-FFF2-40B4-BE49-F238E27FC236}">
                <a16:creationId xmlns:a16="http://schemas.microsoft.com/office/drawing/2014/main" id="{07914EE6-9220-60B1-2B65-105F1DCD2D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3971" y="1590517"/>
            <a:ext cx="914400" cy="914400"/>
          </a:xfrm>
          <a:prstGeom prst="rect">
            <a:avLst/>
          </a:prstGeom>
        </p:spPr>
      </p:pic>
      <p:sp>
        <p:nvSpPr>
          <p:cNvPr id="11" name="Content Placeholder 2">
            <a:extLst>
              <a:ext uri="{FF2B5EF4-FFF2-40B4-BE49-F238E27FC236}">
                <a16:creationId xmlns:a16="http://schemas.microsoft.com/office/drawing/2014/main" id="{616942FC-FA5F-B21A-6FD1-B0213B909CAA}"/>
              </a:ext>
            </a:extLst>
          </p:cNvPr>
          <p:cNvSpPr txBox="1">
            <a:spLocks/>
          </p:cNvSpPr>
          <p:nvPr/>
        </p:nvSpPr>
        <p:spPr>
          <a:xfrm>
            <a:off x="8596936" y="3102844"/>
            <a:ext cx="3160442" cy="345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Wingdings" panose="05000000000000000000" pitchFamily="2" charset="2"/>
              <a:buNone/>
            </a:pPr>
            <a:r>
              <a:rPr lang="ar" sz="2000" b="1" i="0" u="none" baseline="0" dirty="0">
                <a:latin typeface="Sakkal Majalla" panose="02000000000000000000" pitchFamily="2" charset="-78"/>
                <a:cs typeface="Sakkal Majalla" panose="02000000000000000000" pitchFamily="2" charset="-78"/>
              </a:rPr>
              <a:t>طاقة نظيفة بتكلفة أقل (ومزيد من الأعمال لك)</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5</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31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8244E-B0A2-6FD6-162F-396FE787946D}"/>
              </a:ext>
            </a:extLst>
          </p:cNvPr>
          <p:cNvSpPr>
            <a:spLocks noGrp="1"/>
          </p:cNvSpPr>
          <p:nvPr>
            <p:ph type="title"/>
          </p:nvPr>
        </p:nvSpPr>
        <p:spPr/>
        <p:txBody>
          <a:bodyPr>
            <a:normAutofit fontScale="90000"/>
          </a:bodyPr>
          <a:lstStyle/>
          <a:p>
            <a:pPr rtl="1"/>
            <a:r>
              <a:rPr lang="ar" b="1" i="0" u="none" baseline="0">
                <a:latin typeface="Sakkal Majalla" panose="02000000000000000000" pitchFamily="2" charset="-78"/>
                <a:cs typeface="Sakkal Majalla" panose="02000000000000000000" pitchFamily="2" charset="-78"/>
              </a:rPr>
              <a:t>ما هي الحسومات؟</a:t>
            </a:r>
          </a:p>
        </p:txBody>
      </p:sp>
      <p:pic>
        <p:nvPicPr>
          <p:cNvPr id="3" name="Picture 2" descr="تصور بصرية للأهلية للحسومات تسرد الشريحتان 7 و9 الأهلية وتحتويان على نفس المعلومات مثل هذه الصفحة.">
            <a:extLst>
              <a:ext uri="{FF2B5EF4-FFF2-40B4-BE49-F238E27FC236}">
                <a16:creationId xmlns:a16="http://schemas.microsoft.com/office/drawing/2014/main" id="{7C9187C1-0333-604F-D39F-56BD346BA5E8}"/>
              </a:ext>
            </a:extLst>
          </p:cNvPr>
          <p:cNvPicPr>
            <a:picLocks noChangeAspect="1"/>
          </p:cNvPicPr>
          <p:nvPr/>
        </p:nvPicPr>
        <p:blipFill>
          <a:blip r:embed="rId3"/>
          <a:stretch>
            <a:fillRect/>
          </a:stretch>
        </p:blipFill>
        <p:spPr>
          <a:xfrm>
            <a:off x="2150891" y="1179613"/>
            <a:ext cx="7890217" cy="4655531"/>
          </a:xfrm>
          <a:prstGeom prst="rect">
            <a:avLst/>
          </a:prstGeom>
          <a:ln>
            <a:solidFill>
              <a:srgbClr val="00B0F0"/>
            </a:solidFill>
          </a:ln>
        </p:spPr>
      </p:pic>
      <p:sp>
        <p:nvSpPr>
          <p:cNvPr id="12" name="Rectangle 11">
            <a:extLst>
              <a:ext uri="{FF2B5EF4-FFF2-40B4-BE49-F238E27FC236}">
                <a16:creationId xmlns:a16="http://schemas.microsoft.com/office/drawing/2014/main" id="{F1405459-3611-843F-0B07-FC0258BF0CBA}"/>
              </a:ext>
              <a:ext uri="{C183D7F6-B498-43B3-948B-1728B52AA6E4}">
                <adec:decorative xmlns:adec="http://schemas.microsoft.com/office/drawing/2017/decorative" val="1"/>
              </a:ext>
            </a:extLst>
          </p:cNvPr>
          <p:cNvSpPr/>
          <p:nvPr/>
        </p:nvSpPr>
        <p:spPr>
          <a:xfrm>
            <a:off x="838199" y="4824937"/>
            <a:ext cx="3523015" cy="14126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rtl="1">
              <a:defRPr/>
            </a:pPr>
            <a:r>
              <a:rPr kumimoji="0" lang="ar" sz="2000" b="1" i="0" u="none" strike="noStrike" kern="1200" cap="none" spc="0" normalizeH="0" baseline="0">
                <a:ln>
                  <a:noFill/>
                </a:ln>
                <a:solidFill>
                  <a:srgbClr val="FFFFFF"/>
                </a:solidFill>
                <a:effectLst/>
                <a:uLnTx/>
                <a:uFillTx/>
                <a:latin typeface="Sakkal Majalla" panose="02000000000000000000" pitchFamily="2" charset="-78"/>
                <a:ea typeface="Source Sans Pro" panose="020B0503030403020204" pitchFamily="34" charset="0"/>
                <a:cs typeface="Sakkal Majalla" panose="02000000000000000000" pitchFamily="2" charset="-78"/>
              </a:rPr>
              <a:t>كفاءة المنزل</a:t>
            </a:r>
            <a:r>
              <a:rPr lang="ar" sz="2000" b="1" i="0" u="none" baseline="0">
                <a:solidFill>
                  <a:srgbClr val="FFFFFF"/>
                </a:solidFill>
                <a:latin typeface="Sakkal Majalla" panose="02000000000000000000" pitchFamily="2" charset="-78"/>
                <a:ea typeface="Source Sans Pro" panose="020B0503030403020204" pitchFamily="34" charset="0"/>
                <a:cs typeface="Sakkal Majalla" panose="02000000000000000000" pitchFamily="2" charset="-78"/>
              </a:rPr>
              <a:t> - </a:t>
            </a:r>
            <a:endParaRPr kumimoji="0" lang="ar" sz="2000" b="1" i="0" u="none" strike="noStrike" kern="120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endParaRPr>
          </a:p>
          <a:p>
            <a:pPr algn="ctr" rtl="1">
              <a:defRPr/>
            </a:pPr>
            <a:r>
              <a:rPr lang="ar" sz="2000" b="0" i="0" u="none" baseline="0">
                <a:solidFill>
                  <a:srgbClr val="FFFFFF"/>
                </a:solidFill>
                <a:latin typeface="Sakkal Majalla" panose="02000000000000000000" pitchFamily="2" charset="-78"/>
                <a:ea typeface="Source Sans Pro" panose="020B0503030403020204" pitchFamily="34" charset="0"/>
                <a:cs typeface="Sakkal Majalla" panose="02000000000000000000" pitchFamily="2" charset="-78"/>
              </a:rPr>
              <a:t>2000 دولار أمريكي - </a:t>
            </a:r>
            <a:r>
              <a:rPr kumimoji="0" lang="ar" sz="2000" b="0" i="0" u="none" strike="noStrike" kern="1200" cap="none" spc="0" normalizeH="0" baseline="0">
                <a:ln>
                  <a:noFill/>
                </a:ln>
                <a:solidFill>
                  <a:srgbClr val="FFFFFF"/>
                </a:solidFill>
                <a:effectLst/>
                <a:uLnTx/>
                <a:uFillTx/>
                <a:latin typeface="Sakkal Majalla" panose="02000000000000000000" pitchFamily="2" charset="-78"/>
                <a:ea typeface="Source Sans Pro" panose="020B0503030403020204" pitchFamily="34" charset="0"/>
                <a:cs typeface="Sakkal Majalla" panose="02000000000000000000" pitchFamily="2" charset="-78"/>
              </a:rPr>
              <a:t>8000 دولار أمريكي لكل منزل </a:t>
            </a:r>
            <a:r>
              <a:rPr lang="ar" sz="2000" b="0" i="0" u="none" baseline="0">
                <a:solidFill>
                  <a:srgbClr val="FFFFFF"/>
                </a:solidFill>
                <a:latin typeface="Sakkal Majalla" panose="02000000000000000000" pitchFamily="2" charset="-78"/>
                <a:ea typeface="Source Sans Pro" panose="020B0503030403020204" pitchFamily="34" charset="0"/>
                <a:cs typeface="Sakkal Majalla" panose="02000000000000000000" pitchFamily="2" charset="-78"/>
              </a:rPr>
              <a:t>يعتمد على توفير الطاقة والدخل </a:t>
            </a:r>
            <a:endParaRPr lang="ar" sz="2000" b="0" i="0" u="none" strike="noStrike" kern="120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6BA399EF-23DF-05A6-5DC3-BC72F81FDE94}"/>
              </a:ext>
              <a:ext uri="{C183D7F6-B498-43B3-948B-1728B52AA6E4}">
                <adec:decorative xmlns:adec="http://schemas.microsoft.com/office/drawing/2017/decorative" val="1"/>
              </a:ext>
            </a:extLst>
          </p:cNvPr>
          <p:cNvSpPr/>
          <p:nvPr/>
        </p:nvSpPr>
        <p:spPr>
          <a:xfrm>
            <a:off x="8154258" y="5411398"/>
            <a:ext cx="3441761" cy="117150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rtl="1">
              <a:defRPr/>
            </a:pPr>
            <a:r>
              <a:rPr kumimoji="0" lang="ar" sz="2000" b="1" i="0" u="none" strike="noStrike" kern="1200" cap="none" spc="0" normalizeH="0" baseline="0">
                <a:ln>
                  <a:noFill/>
                </a:ln>
                <a:solidFill>
                  <a:srgbClr val="FFFFFF"/>
                </a:solidFill>
                <a:effectLst/>
                <a:uLnTx/>
                <a:uFillTx/>
                <a:latin typeface="Sakkal Majalla" panose="02000000000000000000" pitchFamily="2" charset="-78"/>
                <a:ea typeface="Source Sans Pro" panose="020B0503030403020204" pitchFamily="34" charset="0"/>
                <a:cs typeface="Sakkal Majalla" panose="02000000000000000000" pitchFamily="2" charset="-78"/>
              </a:rPr>
              <a:t>كهربة المنزل والأجهزة الكهربائية</a:t>
            </a:r>
            <a:r>
              <a:rPr lang="ar" sz="2000" b="1" i="0" u="none" baseline="0">
                <a:solidFill>
                  <a:srgbClr val="FFFFFF"/>
                </a:solidFill>
                <a:latin typeface="Sakkal Majalla" panose="02000000000000000000" pitchFamily="2" charset="-78"/>
                <a:ea typeface="Source Sans Pro" panose="020B0503030403020204" pitchFamily="34" charset="0"/>
                <a:cs typeface="Sakkal Majalla" panose="02000000000000000000" pitchFamily="2" charset="-78"/>
              </a:rPr>
              <a:t> - </a:t>
            </a:r>
            <a:endParaRPr kumimoji="0" lang="ar" sz="2000" b="0" i="0" u="none" strike="noStrike" kern="120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2000" b="0" i="0" u="none" strike="noStrike" kern="1200" cap="none" spc="0" normalizeH="0" baseline="0">
                <a:ln>
                  <a:noFill/>
                </a:ln>
                <a:solidFill>
                  <a:srgbClr val="FFFFFF"/>
                </a:solidFill>
                <a:effectLst/>
                <a:uLnTx/>
                <a:uFillTx/>
                <a:latin typeface="Sakkal Majalla" panose="02000000000000000000" pitchFamily="2" charset="-78"/>
                <a:ea typeface="Source Sans Pro" panose="020B0503030403020204" pitchFamily="34" charset="0"/>
                <a:cs typeface="Sakkal Majalla" panose="02000000000000000000" pitchFamily="2" charset="-78"/>
              </a:rPr>
              <a:t>ما يصل إلى 14 ألف دولار لكل منزل للمعدات المؤهلة</a:t>
            </a:r>
            <a:endParaRPr lang="ar" sz="2000" b="0" i="0" u="none" strike="noStrike" kern="120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25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normAutofit fontScale="90000"/>
          </a:bodyPr>
          <a:lstStyle/>
          <a:p>
            <a:pPr rtl="1"/>
            <a:r>
              <a:rPr lang="ar" b="1" i="0" u="none" baseline="0" dirty="0">
                <a:latin typeface="Sakkal Majalla" panose="02000000000000000000" pitchFamily="2" charset="-78"/>
                <a:cs typeface="Sakkal Majalla" panose="02000000000000000000" pitchFamily="2" charset="-78"/>
              </a:rPr>
              <a:t>التفاصيل الرئيسية: حسومات الكفاءة المنزلية</a:t>
            </a:r>
            <a:r>
              <a:rPr lang="ps-AF" b="1" i="0" u="none" baseline="0" dirty="0">
                <a:latin typeface="Sakkal Majalla" panose="02000000000000000000" pitchFamily="2" charset="-78"/>
                <a:cs typeface="Sakkal Majalla" panose="02000000000000000000" pitchFamily="2" charset="-78"/>
              </a:rPr>
              <a:t> (1)</a:t>
            </a:r>
            <a:r>
              <a:rPr lang="ar" b="1" i="0" u="none" baseline="0" dirty="0">
                <a:latin typeface="Sakkal Majalla" panose="02000000000000000000" pitchFamily="2" charset="-78"/>
                <a:cs typeface="Sakkal Majalla" panose="02000000000000000000" pitchFamily="2" charset="-78"/>
              </a:rPr>
              <a:t>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10774680" cy="4786156"/>
          </a:xfrm>
        </p:spPr>
        <p:txBody>
          <a:bodyPr>
            <a:noAutofit/>
          </a:bodyPr>
          <a:lstStyle/>
          <a:p>
            <a:pPr marL="0" indent="0" algn="r" rtl="1">
              <a:spcBef>
                <a:spcPts val="0"/>
              </a:spcBef>
              <a:buNone/>
            </a:pPr>
            <a:r>
              <a:rPr lang="ar" sz="2000" b="1" i="0" u="none" baseline="0">
                <a:latin typeface="Sakkal Majalla" panose="02000000000000000000" pitchFamily="2" charset="-78"/>
                <a:cs typeface="Sakkal Majalla" panose="02000000000000000000" pitchFamily="2" charset="-78"/>
              </a:rPr>
              <a:t>ما هي المشاريع المؤهلة</a:t>
            </a:r>
            <a:endParaRPr lang="ar" sz="2000" dirty="0">
              <a:latin typeface="Sakkal Majalla" panose="02000000000000000000" pitchFamily="2" charset="-78"/>
              <a:cs typeface="Sakkal Majalla" panose="02000000000000000000" pitchFamily="2" charset="-78"/>
            </a:endParaRPr>
          </a:p>
          <a:p>
            <a:pPr marL="0" indent="0" algn="r" rtl="1">
              <a:spcBef>
                <a:spcPts val="0"/>
              </a:spcBef>
              <a:buNone/>
            </a:pPr>
            <a:endParaRPr lang="ar" sz="2000" dirty="0">
              <a:latin typeface="Sakkal Majalla" panose="02000000000000000000" pitchFamily="2" charset="-78"/>
              <a:cs typeface="Sakkal Majalla" panose="02000000000000000000" pitchFamily="2" charset="-78"/>
            </a:endParaRPr>
          </a:p>
          <a:p>
            <a:pPr algn="r" rtl="1">
              <a:spcBef>
                <a:spcPts val="0"/>
              </a:spcBef>
            </a:pPr>
            <a:r>
              <a:rPr lang="ar" sz="2000" b="0" i="0" u="none" baseline="0">
                <a:latin typeface="Sakkal Majalla" panose="02000000000000000000" pitchFamily="2" charset="-78"/>
                <a:cs typeface="Sakkal Majalla" panose="02000000000000000000" pitchFamily="2" charset="-78"/>
              </a:rPr>
              <a:t>قد تشمل التعديلات التحديثية ذات الصلة النوافذ والأبواب والمواد العازلة الفعالة. </a:t>
            </a:r>
          </a:p>
          <a:p>
            <a:pPr algn="r" rtl="1">
              <a:spcBef>
                <a:spcPts val="0"/>
              </a:spcBef>
            </a:pPr>
            <a:r>
              <a:rPr lang="ar" sz="2000" b="0" i="0" u="none" baseline="0">
                <a:latin typeface="Sakkal Majalla" panose="02000000000000000000" pitchFamily="2" charset="-78"/>
                <a:cs typeface="Sakkal Majalla" panose="02000000000000000000" pitchFamily="2" charset="-78"/>
              </a:rPr>
              <a:t>سيحدد مكتب الطاقة في ولايتك أو إقليمك المنتجات والمواد المؤهلة. </a:t>
            </a:r>
          </a:p>
          <a:p>
            <a:pPr algn="r" rtl="1">
              <a:spcBef>
                <a:spcPts val="0"/>
              </a:spcBef>
            </a:pPr>
            <a:r>
              <a:rPr lang="ar" sz="2000" b="0" i="0" u="none" baseline="0">
                <a:latin typeface="Sakkal Majalla" panose="02000000000000000000" pitchFamily="2" charset="-78"/>
                <a:cs typeface="Sakkal Majalla" panose="02000000000000000000" pitchFamily="2" charset="-78"/>
              </a:rPr>
              <a:t>مشاريع الكفاءة التي تنتج على الأقل: </a:t>
            </a:r>
          </a:p>
          <a:p>
            <a:pPr lvl="1" algn="r" rtl="1">
              <a:spcBef>
                <a:spcPts val="0"/>
              </a:spcBef>
            </a:pPr>
            <a:r>
              <a:rPr lang="ar" b="0" i="0" u="none" baseline="0">
                <a:latin typeface="Sakkal Majalla" panose="02000000000000000000" pitchFamily="2" charset="-78"/>
                <a:cs typeface="Sakkal Majalla" panose="02000000000000000000" pitchFamily="2" charset="-78"/>
              </a:rPr>
              <a:t>20% من وفورات الطاقة المتوقعة مؤهلة للحصول على حسومات تصل إلى 4000 دولار.</a:t>
            </a:r>
          </a:p>
          <a:p>
            <a:pPr lvl="1" algn="r" rtl="1">
              <a:spcBef>
                <a:spcPts val="0"/>
              </a:spcBef>
            </a:pPr>
            <a:r>
              <a:rPr lang="ar" b="0" i="0" u="none" baseline="0">
                <a:latin typeface="Sakkal Majalla" panose="02000000000000000000" pitchFamily="2" charset="-78"/>
                <a:cs typeface="Sakkal Majalla" panose="02000000000000000000" pitchFamily="2" charset="-78"/>
              </a:rPr>
              <a:t>35% من وفورات الطاقة المتوقعة مؤهلة للحصول على خصومات تصل إلى 8000 دولار. </a:t>
            </a:r>
          </a:p>
          <a:p>
            <a:pPr lvl="1" algn="r" rtl="1"/>
            <a:endParaRPr lang="ar"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7</a:t>
            </a:fld>
            <a:endParaRPr lang="ar">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124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normAutofit fontScale="90000"/>
          </a:bodyPr>
          <a:lstStyle/>
          <a:p>
            <a:pPr rtl="1"/>
            <a:r>
              <a:rPr lang="ar" b="1" i="0" u="none" baseline="0" dirty="0">
                <a:latin typeface="Sakkal Majalla" panose="02000000000000000000" pitchFamily="2" charset="-78"/>
                <a:cs typeface="Sakkal Majalla" panose="02000000000000000000" pitchFamily="2" charset="-78"/>
              </a:rPr>
              <a:t>التفاصيل الرئيسية: حسومات الكفاءة المنزلية </a:t>
            </a:r>
            <a:r>
              <a:rPr lang="ps-AF" b="1" i="0" u="none" baseline="0" dirty="0">
                <a:latin typeface="Sakkal Majalla" panose="02000000000000000000" pitchFamily="2" charset="-78"/>
                <a:cs typeface="Sakkal Majalla" panose="02000000000000000000" pitchFamily="2" charset="-78"/>
              </a:rPr>
              <a:t>(2)</a:t>
            </a:r>
            <a:endParaRPr lang="ar" b="1" i="0" u="none" baseline="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8</a:t>
            </a:fld>
            <a:endParaRPr lang="ar">
              <a:latin typeface="Sakkal Majalla" panose="02000000000000000000" pitchFamily="2" charset="-78"/>
              <a:cs typeface="Sakkal Majalla" panose="02000000000000000000" pitchFamily="2" charset="-78"/>
            </a:endParaRPr>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38200" y="1590706"/>
            <a:ext cx="10800806"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spcBef>
                <a:spcPts val="0"/>
              </a:spcBef>
              <a:buNone/>
            </a:pPr>
            <a:r>
              <a:rPr lang="ar" sz="2000" b="1" i="0" u="none" baseline="0">
                <a:latin typeface="Sakkal Majalla" panose="02000000000000000000" pitchFamily="2" charset="-78"/>
                <a:ea typeface="Source Sans Pro" panose="020B0503030403020204" pitchFamily="34" charset="0"/>
                <a:cs typeface="Sakkal Majalla" panose="02000000000000000000" pitchFamily="2" charset="-78"/>
              </a:rPr>
              <a:t>من هم المؤهلون</a:t>
            </a:r>
          </a:p>
          <a:p>
            <a:pPr marL="0" indent="0" algn="r" rtl="1">
              <a:spcBef>
                <a:spcPts val="0"/>
              </a:spcBef>
              <a:buNone/>
            </a:pPr>
            <a:endParaRPr lang="ar" sz="2000" b="1" dirty="0">
              <a:latin typeface="Sakkal Majalla" panose="02000000000000000000" pitchFamily="2" charset="-78"/>
              <a:ea typeface="Source Sans Pro" panose="020B0503030403020204" pitchFamily="34" charset="0"/>
              <a:cs typeface="Sakkal Majalla" panose="02000000000000000000" pitchFamily="2" charset="-78"/>
            </a:endParaRPr>
          </a:p>
          <a:p>
            <a:pPr algn="r" rtl="1">
              <a:spcBef>
                <a:spcPts val="0"/>
              </a:spcBef>
            </a:pPr>
            <a:r>
              <a:rPr lang="ar" sz="2000" b="0" i="0" u="none" baseline="0">
                <a:effectLst/>
                <a:latin typeface="Sakkal Majalla" panose="02000000000000000000" pitchFamily="2" charset="-78"/>
                <a:ea typeface="Source Sans Pro" panose="020B0503030403020204" pitchFamily="34" charset="0"/>
                <a:cs typeface="Sakkal Majalla" panose="02000000000000000000" pitchFamily="2" charset="-78"/>
              </a:rPr>
              <a:t>الأسر من جميع المداخيل مؤهلة</a:t>
            </a:r>
          </a:p>
          <a:p>
            <a:pPr algn="r" rtl="1">
              <a:spcBef>
                <a:spcPts val="0"/>
              </a:spcBef>
            </a:pPr>
            <a:r>
              <a:rPr lang="ar" sz="2000" b="0" i="0" u="none" baseline="0">
                <a:effectLst/>
                <a:latin typeface="Sakkal Majalla" panose="02000000000000000000" pitchFamily="2" charset="-78"/>
                <a:ea typeface="Source Sans Pro" panose="020B0503030403020204" pitchFamily="34" charset="0"/>
                <a:cs typeface="Sakkal Majalla" panose="02000000000000000000" pitchFamily="2" charset="-78"/>
              </a:rPr>
              <a:t>ستحصل الأسر ذات الدخل المنخفض على حسومات أكبر.</a:t>
            </a:r>
            <a:endParaRPr lang="ar" sz="2000" dirty="0">
              <a:latin typeface="Sakkal Majalla" panose="02000000000000000000" pitchFamily="2" charset="-78"/>
              <a:ea typeface="Source Sans Pro" panose="020B0503030403020204" pitchFamily="34" charset="0"/>
              <a:cs typeface="Sakkal Majalla" panose="02000000000000000000" pitchFamily="2" charset="-78"/>
            </a:endParaRPr>
          </a:p>
        </p:txBody>
      </p:sp>
    </p:spTree>
    <p:extLst>
      <p:ext uri="{BB962C8B-B14F-4D97-AF65-F5344CB8AC3E}">
        <p14:creationId xmlns:p14="http://schemas.microsoft.com/office/powerpoint/2010/main" val="162940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1130987" cy="743587"/>
          </a:xfrm>
        </p:spPr>
        <p:txBody>
          <a:bodyPr>
            <a:normAutofit fontScale="90000"/>
          </a:bodyPr>
          <a:lstStyle/>
          <a:p>
            <a:pPr rtl="1"/>
            <a:r>
              <a:rPr lang="ar" b="1" i="0" u="none" baseline="0" dirty="0">
                <a:latin typeface="Sakkal Majalla" panose="02000000000000000000" pitchFamily="2" charset="-78"/>
                <a:cs typeface="Sakkal Majalla" panose="02000000000000000000" pitchFamily="2" charset="-78"/>
              </a:rPr>
              <a:t>التفاصيل الرئيسية: كهربة المنزل </a:t>
            </a:r>
            <a:br>
              <a:rPr lang="ar" dirty="0">
                <a:latin typeface="Sakkal Majalla" panose="02000000000000000000" pitchFamily="2" charset="-78"/>
                <a:cs typeface="Sakkal Majalla" panose="02000000000000000000" pitchFamily="2" charset="-78"/>
              </a:rPr>
            </a:br>
            <a:r>
              <a:rPr lang="ar" b="1" i="0" u="none" baseline="0" dirty="0">
                <a:latin typeface="Sakkal Majalla" panose="02000000000000000000" pitchFamily="2" charset="-78"/>
                <a:cs typeface="Sakkal Majalla" panose="02000000000000000000" pitchFamily="2" charset="-78"/>
              </a:rPr>
              <a:t>وحسومات على الأجهزة الكهربائية</a:t>
            </a:r>
            <a:r>
              <a:rPr lang="ps-AF" b="1" i="0" u="none" baseline="0" dirty="0">
                <a:latin typeface="Sakkal Majalla" panose="02000000000000000000" pitchFamily="2" charset="-78"/>
                <a:cs typeface="Sakkal Majalla" panose="02000000000000000000" pitchFamily="2" charset="-78"/>
              </a:rPr>
              <a:t> (1)</a:t>
            </a:r>
            <a:r>
              <a:rPr lang="ar" b="1" i="0" u="none" baseline="0" dirty="0">
                <a:latin typeface="Sakkal Majalla" panose="02000000000000000000" pitchFamily="2" charset="-78"/>
                <a:cs typeface="Sakkal Majalla" panose="02000000000000000000" pitchFamily="2" charset="-78"/>
              </a:rPr>
              <a:t>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5257800" cy="583098"/>
          </a:xfrm>
        </p:spPr>
        <p:txBody>
          <a:bodyPr>
            <a:noAutofit/>
          </a:bodyPr>
          <a:lstStyle/>
          <a:p>
            <a:pPr marL="0" indent="0" algn="r" rtl="1">
              <a:spcBef>
                <a:spcPts val="0"/>
              </a:spcBef>
              <a:buNone/>
            </a:pPr>
            <a:r>
              <a:rPr lang="ar" sz="2000" b="1" i="0" u="none" baseline="0">
                <a:latin typeface="Sakkal Majalla" panose="02000000000000000000" pitchFamily="2" charset="-78"/>
                <a:cs typeface="Sakkal Majalla" panose="02000000000000000000" pitchFamily="2" charset="-78"/>
              </a:rPr>
              <a:t>ما هي المشاريع المؤهلة</a:t>
            </a:r>
            <a:endParaRPr lang="ar" sz="2000">
              <a:latin typeface="Sakkal Majalla" panose="02000000000000000000" pitchFamily="2" charset="-78"/>
              <a:cs typeface="Sakkal Majalla" panose="02000000000000000000" pitchFamily="2" charset="-78"/>
            </a:endParaRPr>
          </a:p>
          <a:p>
            <a:pPr lvl="1" algn="r" rtl="1"/>
            <a:endParaRPr lang="ar">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pPr algn="l" rtl="1"/>
            <a:fld id="{B1AB44B9-F1EC-4F4B-88D4-413245C9CD3E}" type="slidenum">
              <a:rPr>
                <a:latin typeface="Sakkal Majalla" panose="02000000000000000000" pitchFamily="2" charset="-78"/>
                <a:cs typeface="Sakkal Majalla" panose="02000000000000000000" pitchFamily="2" charset="-78"/>
              </a:rPr>
              <a:t>9</a:t>
            </a:fld>
            <a:endParaRPr lang="ar">
              <a:latin typeface="Sakkal Majalla" panose="02000000000000000000" pitchFamily="2" charset="-78"/>
              <a:cs typeface="Sakkal Majalla" panose="02000000000000000000" pitchFamily="2" charset="-78"/>
            </a:endParaRPr>
          </a:p>
        </p:txBody>
      </p:sp>
      <p:sp>
        <p:nvSpPr>
          <p:cNvPr id="3" name="Content Placeholder 8">
            <a:extLst>
              <a:ext uri="{FF2B5EF4-FFF2-40B4-BE49-F238E27FC236}">
                <a16:creationId xmlns:a16="http://schemas.microsoft.com/office/drawing/2014/main" id="{1D2379CA-2CE7-B9AA-7870-6D1713C186EB}"/>
              </a:ext>
            </a:extLst>
          </p:cNvPr>
          <p:cNvSpPr txBox="1">
            <a:spLocks/>
          </p:cNvSpPr>
          <p:nvPr/>
        </p:nvSpPr>
        <p:spPr>
          <a:xfrm>
            <a:off x="809263" y="2269677"/>
            <a:ext cx="10995950" cy="426022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spcBef>
                <a:spcPts val="0"/>
              </a:spcBef>
              <a:buNone/>
            </a:pPr>
            <a:r>
              <a:rPr lang="ar" sz="2000" b="0" i="0" u="none" baseline="0" dirty="0">
                <a:latin typeface="Sakkal Majalla" panose="02000000000000000000" pitchFamily="2" charset="-78"/>
                <a:ea typeface="Source Sans Pro"/>
                <a:cs typeface="Sakkal Majalla" panose="02000000000000000000" pitchFamily="2" charset="-78"/>
              </a:rPr>
              <a:t>ستحدد ولايتك أو إقليمك أو قبيلتك المنتجات والمواد المؤهلة مما يلي: </a:t>
            </a:r>
            <a:endParaRPr lang="ar" sz="2000" dirty="0">
              <a:latin typeface="Sakkal Majalla" panose="02000000000000000000" pitchFamily="2" charset="-78"/>
              <a:cs typeface="Sakkal Majalla" panose="02000000000000000000" pitchFamily="2" charset="-78"/>
            </a:endParaRP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8000 دولار أمريكي مقابل </a:t>
            </a:r>
            <a:r>
              <a:rPr lang="ar" sz="2000" b="1" i="0" u="none" baseline="0" dirty="0">
                <a:latin typeface="Sakkal Majalla" panose="02000000000000000000" pitchFamily="2" charset="-78"/>
                <a:ea typeface="Source Sans Pro"/>
                <a:cs typeface="Sakkal Majalla" panose="02000000000000000000" pitchFamily="2" charset="-78"/>
              </a:rPr>
              <a:t>مضخة حرارية كهربائية معتمدة من ENERGY STAR</a:t>
            </a:r>
            <a:r>
              <a:rPr lang="ar" sz="2000" b="0" i="0" u="none" baseline="0" dirty="0">
                <a:latin typeface="Sakkal Majalla" panose="02000000000000000000" pitchFamily="2" charset="-78"/>
                <a:ea typeface="Source Sans Pro"/>
                <a:cs typeface="Sakkal Majalla" panose="02000000000000000000" pitchFamily="2" charset="-78"/>
              </a:rPr>
              <a:t>  لتدفئة وتبريد الأماكن</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4000 دولار أمريكي </a:t>
            </a:r>
            <a:r>
              <a:rPr lang="ar" sz="2000" b="1" i="0" u="none" baseline="0" dirty="0">
                <a:latin typeface="Sakkal Majalla" panose="02000000000000000000" pitchFamily="2" charset="-78"/>
                <a:ea typeface="Source Sans Pro"/>
                <a:cs typeface="Sakkal Majalla" panose="02000000000000000000" pitchFamily="2" charset="-78"/>
              </a:rPr>
              <a:t>لمركز خدمة الأحمال الكهربائية </a:t>
            </a:r>
            <a:r>
              <a:rPr lang="ar" sz="2000" b="0" i="0" u="none" baseline="0" dirty="0">
                <a:latin typeface="Sakkal Majalla" panose="02000000000000000000" pitchFamily="2" charset="-78"/>
                <a:ea typeface="Source Sans Pro"/>
                <a:cs typeface="Sakkal Majalla" panose="02000000000000000000" pitchFamily="2" charset="-78"/>
              </a:rPr>
              <a:t>(أي اللوحة الكهربائية)</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2500 دولار أمريكي </a:t>
            </a:r>
            <a:r>
              <a:rPr lang="ar" sz="2000" b="1" i="0" u="none" baseline="0" dirty="0">
                <a:latin typeface="Sakkal Majalla" panose="02000000000000000000" pitchFamily="2" charset="-78"/>
                <a:ea typeface="Source Sans Pro"/>
                <a:cs typeface="Sakkal Majalla" panose="02000000000000000000" pitchFamily="2" charset="-78"/>
              </a:rPr>
              <a:t>لأسلاك </a:t>
            </a:r>
            <a:r>
              <a:rPr lang="ar" sz="2000" b="0" i="0" u="none" baseline="0" dirty="0">
                <a:latin typeface="Sakkal Majalla" panose="02000000000000000000" pitchFamily="2" charset="-78"/>
                <a:ea typeface="Source Sans Pro"/>
                <a:cs typeface="Sakkal Majalla" panose="02000000000000000000" pitchFamily="2" charset="-78"/>
              </a:rPr>
              <a:t>الكهرباء</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1750 دولار أمريكي </a:t>
            </a:r>
            <a:r>
              <a:rPr lang="ar" sz="2000" b="1" i="0" u="none" baseline="0" dirty="0">
                <a:latin typeface="Sakkal Majalla" panose="02000000000000000000" pitchFamily="2" charset="-78"/>
                <a:ea typeface="Source Sans Pro"/>
                <a:cs typeface="Sakkal Majalla" panose="02000000000000000000" pitchFamily="2" charset="-78"/>
              </a:rPr>
              <a:t>لسخانات المياه ذات المضخة الحرارية </a:t>
            </a:r>
            <a:r>
              <a:rPr lang="ar" sz="2000" b="0" i="0" u="none" baseline="0" dirty="0">
                <a:latin typeface="Sakkal Majalla" panose="02000000000000000000" pitchFamily="2" charset="-78"/>
                <a:ea typeface="Source Sans Pro"/>
                <a:cs typeface="Sakkal Majalla" panose="02000000000000000000" pitchFamily="2" charset="-78"/>
              </a:rPr>
              <a:t>المعتمدة من ENERGY STAR</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1600 دولار أمريكي </a:t>
            </a:r>
            <a:r>
              <a:rPr lang="ar" sz="2000" b="1" i="0" u="none" baseline="0" dirty="0">
                <a:latin typeface="Sakkal Majalla" panose="02000000000000000000" pitchFamily="2" charset="-78"/>
                <a:ea typeface="Source Sans Pro"/>
                <a:cs typeface="Sakkal Majalla" panose="02000000000000000000" pitchFamily="2" charset="-78"/>
              </a:rPr>
              <a:t>للعزل وعزل الهواء والتهوية الميكانيكية</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840 دولار أمريكي مقابل </a:t>
            </a:r>
            <a:r>
              <a:rPr lang="ar" sz="2000" b="1" i="0" u="none" baseline="0" dirty="0">
                <a:latin typeface="Sakkal Majalla" panose="02000000000000000000" pitchFamily="2" charset="-78"/>
                <a:ea typeface="Source Sans Pro"/>
                <a:cs typeface="Sakkal Majalla" panose="02000000000000000000" pitchFamily="2" charset="-78"/>
              </a:rPr>
              <a:t>مجفف الملابس بمضخة حرارية كهربائية </a:t>
            </a:r>
            <a:r>
              <a:rPr lang="ar" sz="2000" b="0" i="0" u="none" baseline="0" dirty="0">
                <a:latin typeface="Sakkal Majalla" panose="02000000000000000000" pitchFamily="2" charset="-78"/>
                <a:ea typeface="Source Sans Pro"/>
                <a:cs typeface="Sakkal Majalla" panose="02000000000000000000" pitchFamily="2" charset="-78"/>
              </a:rPr>
              <a:t>المعتمد من ENERGY STAR</a:t>
            </a:r>
          </a:p>
          <a:p>
            <a:pPr algn="r" rtl="1">
              <a:spcBef>
                <a:spcPts val="0"/>
              </a:spcBef>
            </a:pPr>
            <a:r>
              <a:rPr lang="ar" sz="2000" b="0" i="0" u="none" baseline="0" dirty="0">
                <a:latin typeface="Sakkal Majalla" panose="02000000000000000000" pitchFamily="2" charset="-78"/>
                <a:ea typeface="Source Sans Pro"/>
                <a:cs typeface="Sakkal Majalla" panose="02000000000000000000" pitchFamily="2" charset="-78"/>
              </a:rPr>
              <a:t>ما يصل إلى 840 دولاراً أمريكياً مقابل </a:t>
            </a:r>
            <a:r>
              <a:rPr lang="ar" sz="2000" b="1" i="0" u="none" baseline="0" dirty="0">
                <a:latin typeface="Sakkal Majalla" panose="02000000000000000000" pitchFamily="2" charset="-78"/>
                <a:ea typeface="Source Sans Pro"/>
                <a:cs typeface="Sakkal Majalla" panose="02000000000000000000" pitchFamily="2" charset="-78"/>
              </a:rPr>
              <a:t>الموقد الكهربائي أو الفرن أو القلاية </a:t>
            </a:r>
            <a:r>
              <a:rPr lang="ar" sz="2000" b="0" i="0" u="none" baseline="0" dirty="0">
                <a:latin typeface="Sakkal Majalla" panose="02000000000000000000" pitchFamily="2" charset="-78"/>
                <a:ea typeface="Source Sans Pro"/>
                <a:cs typeface="Sakkal Majalla" panose="02000000000000000000" pitchFamily="2" charset="-78"/>
              </a:rPr>
              <a:t>المعتمد</a:t>
            </a:r>
            <a:r>
              <a:rPr lang="ar-SY" sz="2000" dirty="0">
                <a:latin typeface="Sakkal Majalla" panose="02000000000000000000" pitchFamily="2" charset="-78"/>
                <a:ea typeface="Source Sans Pro"/>
                <a:cs typeface="Sakkal Majalla" panose="02000000000000000000" pitchFamily="2" charset="-78"/>
              </a:rPr>
              <a:t>ة</a:t>
            </a:r>
            <a:r>
              <a:rPr lang="ar" sz="2000" b="0" i="0" u="none" baseline="0" dirty="0">
                <a:latin typeface="Sakkal Majalla" panose="02000000000000000000" pitchFamily="2" charset="-78"/>
                <a:ea typeface="Source Sans Pro"/>
                <a:cs typeface="Sakkal Majalla" panose="02000000000000000000" pitchFamily="2" charset="-78"/>
              </a:rPr>
              <a:t> من ENERGY STAR</a:t>
            </a:r>
            <a:r>
              <a:rPr lang="ar" sz="2000" b="1" i="0" u="none" baseline="0" dirty="0">
                <a:latin typeface="Sakkal Majalla" panose="02000000000000000000" pitchFamily="2" charset="-78"/>
                <a:ea typeface="Source Sans Pro"/>
                <a:cs typeface="Sakkal Majalla" panose="02000000000000000000" pitchFamily="2" charset="-78"/>
              </a:rPr>
              <a:t> </a:t>
            </a:r>
            <a:endParaRPr lang="ar" sz="2000" b="1" dirty="0">
              <a:latin typeface="Sakkal Majalla" panose="02000000000000000000" pitchFamily="2" charset="-78"/>
              <a:cs typeface="Sakkal Majalla" panose="02000000000000000000" pitchFamily="2" charset="-78"/>
            </a:endParaRPr>
          </a:p>
          <a:p>
            <a:pPr lvl="1" algn="r" rtl="1"/>
            <a:endParaRPr lang="ar" dirty="0">
              <a:latin typeface="Sakkal Majalla" panose="02000000000000000000" pitchFamily="2" charset="-78"/>
              <a:cs typeface="Sakkal Majalla" panose="02000000000000000000" pitchFamily="2" charset="-78"/>
            </a:endParaRPr>
          </a:p>
          <a:p>
            <a:pPr lvl="1" algn="r" rtl="1"/>
            <a:endParaRPr lang="ar"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710491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4AB3E37591984C9AD5016131C085B1" ma:contentTypeVersion="11" ma:contentTypeDescription="Create a new document." ma:contentTypeScope="" ma:versionID="cfefa2d9c332ac122b7f629fa4598b67">
  <xsd:schema xmlns:xsd="http://www.w3.org/2001/XMLSchema" xmlns:xs="http://www.w3.org/2001/XMLSchema" xmlns:p="http://schemas.microsoft.com/office/2006/metadata/properties" xmlns:ns2="d5ed4407-ec5c-48f4-bd30-d767b91cf3d1" xmlns:ns3="0a52cd8b-fc3a-403a-83ae-9d3a74d8a02c" targetNamespace="http://schemas.microsoft.com/office/2006/metadata/properties" ma:root="true" ma:fieldsID="0e4f8392304ac14d24d12af70d4c97a0" ns2:_="" ns3:_="">
    <xsd:import namespace="d5ed4407-ec5c-48f4-bd30-d767b91cf3d1"/>
    <xsd:import namespace="0a52cd8b-fc3a-403a-83ae-9d3a74d8a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d4407-ec5c-48f4-bd30-d767b91cf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2cd8b-fc3a-403a-83ae-9d3a74d8a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11E31-3BDF-4A25-A856-AFFD372E10B8}">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0a52cd8b-fc3a-403a-83ae-9d3a74d8a02c"/>
    <ds:schemaRef ds:uri="http://purl.org/dc/dcmitype/"/>
    <ds:schemaRef ds:uri="http://purl.org/dc/elements/1.1/"/>
    <ds:schemaRef ds:uri="d5ed4407-ec5c-48f4-bd30-d767b91cf3d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D1E53F1-ADCB-4164-92C7-0C8B3EDCB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d4407-ec5c-48f4-bd30-d767b91cf3d1"/>
    <ds:schemaRef ds:uri="0a52cd8b-fc3a-403a-83ae-9d3a74d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73</TotalTime>
  <Words>1190</Words>
  <Application>Microsoft Office PowerPoint</Application>
  <PresentationFormat>Widescreen</PresentationFormat>
  <Paragraphs>112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Sakkal Majalla</vt:lpstr>
      <vt:lpstr>Source Sans Pro</vt:lpstr>
      <vt:lpstr>Symbol</vt:lpstr>
      <vt:lpstr>Wingdings</vt:lpstr>
      <vt:lpstr>SBA-Template</vt:lpstr>
      <vt:lpstr>SBA: هيئة المشاريع الصغيرة في الولايات المتحدة</vt:lpstr>
      <vt:lpstr>كيف يمكن القيام بما يلي:  حسومات الطاقة المنزلية للمشاريع الصغيرة </vt:lpstr>
      <vt:lpstr>أهداف دليل التوجيه الخاص بنا</vt:lpstr>
      <vt:lpstr>أين تذهب النقود؟</vt:lpstr>
      <vt:lpstr>حسومات الطاقة المنزلية ومشروعك الصغير </vt:lpstr>
      <vt:lpstr>ما هي الحسومات؟</vt:lpstr>
      <vt:lpstr>التفاصيل الرئيسية: حسومات الكفاءة المنزلية (1) </vt:lpstr>
      <vt:lpstr>التفاصيل الرئيسية: حسومات الكفاءة المنزلية (2)</vt:lpstr>
      <vt:lpstr>التفاصيل الرئيسية: كهربة المنزل  وحسومات على الأجهزة الكهربائية (1) </vt:lpstr>
      <vt:lpstr>التفاصيل الرئيسية: كهربة المنزل  وحسومات على الأجهزة الكهربائية (2)</vt:lpstr>
      <vt:lpstr>ما هي الخطوات التالية لمشروعي الصغير؟</vt:lpstr>
      <vt:lpstr>لندرس هذا المثال ...</vt:lpstr>
      <vt:lpstr>متى ستأتي الموارد عبر الإنترنت؟</vt:lpstr>
      <vt:lpstr>كيف يمكن لهيئة المشاريع الصغيرة المساعدة </vt:lpstr>
      <vt:lpstr>كيف يمكنني مساعدة عملائي في فهم  ما هم مؤهلون له؟</vt:lpstr>
      <vt:lpstr>نظرة متعمقة على منتجات رأس المال العامل لهيئة المشاريع الصغيرة (SBA).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Amir Khan</cp:lastModifiedBy>
  <cp:revision>10</cp:revision>
  <cp:lastPrinted>2018-02-13T00:27:10Z</cp:lastPrinted>
  <dcterms:created xsi:type="dcterms:W3CDTF">2021-01-27T20:19:10Z</dcterms:created>
  <dcterms:modified xsi:type="dcterms:W3CDTF">2024-04-26T20:31:49Z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0x010100724AB3E37591984C9AD5016131C085B1</vt:lpwstr>
  </property>
</Properties>
</file>