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722" r:id="rId6"/>
    <p:sldId id="442" r:id="rId7"/>
    <p:sldId id="3728" r:id="rId8"/>
    <p:sldId id="453" r:id="rId9"/>
    <p:sldId id="2147472552" r:id="rId10"/>
    <p:sldId id="2147472556" r:id="rId11"/>
    <p:sldId id="3727" r:id="rId12"/>
    <p:sldId id="2147472555" r:id="rId13"/>
    <p:sldId id="2147472554" r:id="rId14"/>
    <p:sldId id="3729" r:id="rId15"/>
    <p:sldId id="451" r:id="rId16"/>
    <p:sldId id="2147472435" r:id="rId17"/>
    <p:sldId id="449" r:id="rId18"/>
    <p:sldId id="2147472553"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BFF0-4B80-401A-9A42-999470F17797}" v="2" dt="2024-03-04T18:22:54.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17" autoAdjust="0"/>
  </p:normalViewPr>
  <p:slideViewPr>
    <p:cSldViewPr snapToGrid="0" snapToObjects="1">
      <p:cViewPr varScale="1">
        <p:scale>
          <a:sx n="50" d="100"/>
          <a:sy n="50" d="100"/>
        </p:scale>
        <p:origin x="48" y="2118"/>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1</a:t>
            </a:fld>
            <a:endParaRPr lang="en-US"/>
          </a:p>
        </p:txBody>
      </p:sp>
    </p:spTree>
    <p:extLst>
      <p:ext uri="{BB962C8B-B14F-4D97-AF65-F5344CB8AC3E}">
        <p14:creationId xmlns:p14="http://schemas.microsoft.com/office/powerpoint/2010/main" val="27236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26,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AAA6B-4527-405F-AA6F-7C36B2ADE800}"/>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B6B0DF4-8D33-4DD8-A1FE-B3E954E0394F}"/>
              </a:ext>
            </a:extLst>
          </p:cNvPr>
          <p:cNvSpPr>
            <a:spLocks noGrp="1"/>
          </p:cNvSpPr>
          <p:nvPr>
            <p:ph type="title"/>
          </p:nvPr>
        </p:nvSpPr>
        <p:spPr>
          <a:xfrm>
            <a:off x="838200" y="4539940"/>
            <a:ext cx="10515600" cy="1160039"/>
          </a:xfrm>
        </p:spPr>
        <p:txBody>
          <a:bodyPr/>
          <a:lstStyle/>
          <a:p>
            <a:r>
              <a:rPr lang="en-US"/>
              <a:t>Click to edit Master title style</a:t>
            </a:r>
          </a:p>
        </p:txBody>
      </p:sp>
      <p:pic>
        <p:nvPicPr>
          <p:cNvPr id="5" name="Picture 4" descr="U.S. Small Business Administration (SBA) logo.">
            <a:extLst>
              <a:ext uri="{FF2B5EF4-FFF2-40B4-BE49-F238E27FC236}">
                <a16:creationId xmlns:a16="http://schemas.microsoft.com/office/drawing/2014/main" id="{4AC9F962-2A99-458C-ACB0-17459A57BD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8912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a:t>Click to edit Master </a:t>
            </a:r>
            <a:br>
              <a:rPr lang="en-US"/>
            </a:br>
            <a:r>
              <a:rPr lang="en-US"/>
              <a:t>chapter style</a:t>
            </a:r>
          </a:p>
        </p:txBody>
      </p:sp>
      <p:pic>
        <p:nvPicPr>
          <p:cNvPr id="4" name="Picture 3" descr="U.S. Small Business Administration (SBA) logo.">
            <a:extLst>
              <a:ext uri="{FF2B5EF4-FFF2-40B4-BE49-F238E27FC236}">
                <a16:creationId xmlns:a16="http://schemas.microsoft.com/office/drawing/2014/main" id="{0E7F0366-694B-4F1B-A246-5511FB2237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09944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273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6"/>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69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26,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April 26,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26, 2024</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9" r:id="rId13"/>
    <p:sldLayoutId id="2147483670" r:id="rId14"/>
    <p:sldLayoutId id="2147483671" r:id="rId15"/>
    <p:sldLayoutId id="2147483672" r:id="rId1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state-based-home-energy-efficiency-contractor-training-grants" TargetMode="External"/><Relationship Id="rId2" Type="http://schemas.openxmlformats.org/officeDocument/2006/relationships/hyperlink" Target="https://www.energy.gov/femp/state-energy-offices-and-organizations" TargetMode="External"/><Relationship Id="rId1" Type="http://schemas.openxmlformats.org/officeDocument/2006/relationships/slideLayout" Target="../slideLayouts/slideLayout15.xml"/><Relationship Id="rId4" Type="http://schemas.openxmlformats.org/officeDocument/2006/relationships/hyperlink" Target="https://www.energy.gov/save/reb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about-sba/sba-locations/sba-district-offices" TargetMode="External"/><Relationship Id="rId2" Type="http://schemas.openxmlformats.org/officeDocument/2006/relationships/hyperlink" Target="https://www.sba.gov/partners/lenders/7a-loan-program/types-7a-loans#id-sba-express" TargetMode="External"/><Relationship Id="rId1" Type="http://schemas.openxmlformats.org/officeDocument/2006/relationships/slideLayout" Target="../slideLayouts/slideLayout15.xml"/><Relationship Id="rId4" Type="http://schemas.openxmlformats.org/officeDocument/2006/relationships/hyperlink" Target="https://www.sba.gov/local-assistance/resource-partn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nergy.gov/save"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19F-77E9-413F-A451-37AA0E27F673}"/>
              </a:ext>
            </a:extLst>
          </p:cNvPr>
          <p:cNvSpPr>
            <a:spLocks noGrp="1"/>
          </p:cNvSpPr>
          <p:nvPr>
            <p:ph type="title"/>
          </p:nvPr>
        </p:nvSpPr>
        <p:spPr>
          <a:xfrm>
            <a:off x="838200" y="213601"/>
            <a:ext cx="10515600" cy="905516"/>
          </a:xfrm>
        </p:spPr>
        <p:txBody>
          <a:bodyPr/>
          <a:lstStyle/>
          <a:p>
            <a:pPr algn="ctr"/>
            <a:r>
              <a:rPr lang="zh-CN">
                <a:solidFill>
                  <a:schemeClr val="bg1"/>
                </a:solidFill>
              </a:rPr>
              <a:t>SBA：美国小企业管理局</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49"/>
            <a:ext cx="10967013" cy="969489"/>
          </a:xfrm>
        </p:spPr>
        <p:txBody>
          <a:bodyPr>
            <a:normAutofit fontScale="90000"/>
          </a:bodyPr>
          <a:lstStyle/>
          <a:p>
            <a:r>
              <a:rPr lang="zh-CN" dirty="0"/>
              <a:t>关键细节：家庭电气化和 </a:t>
            </a:r>
            <a:br>
              <a:rPr lang="zh-CN" dirty="0"/>
            </a:br>
            <a:r>
              <a:rPr lang="zh-CN" dirty="0"/>
              <a:t>家电退税 </a:t>
            </a:r>
            <a:r>
              <a:rPr lang="en-US" altLang="zh-CN" dirty="0"/>
              <a:t> (2)</a:t>
            </a:r>
            <a:endParaRPr lang="zh-CN" dirty="0"/>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41070" y="1669959"/>
            <a:ext cx="10964141" cy="3275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zh-CN" sz="2000" b="1">
                <a:latin typeface="Source Sans Pro" panose="020B0503030403020204" pitchFamily="34" charset="0"/>
                <a:ea typeface="SimSun" panose="020B0503030403020204" pitchFamily="34" charset="0"/>
              </a:rPr>
              <a:t>谁有资格</a:t>
            </a:r>
          </a:p>
        </p:txBody>
      </p:sp>
      <p:sp>
        <p:nvSpPr>
          <p:cNvPr id="6" name="Content Placeholder 8">
            <a:extLst>
              <a:ext uri="{FF2B5EF4-FFF2-40B4-BE49-F238E27FC236}">
                <a16:creationId xmlns:a16="http://schemas.microsoft.com/office/drawing/2014/main" id="{4D3AEF46-7F98-8214-1C55-738C8F62C6A0}"/>
              </a:ext>
            </a:extLst>
          </p:cNvPr>
          <p:cNvSpPr txBox="1">
            <a:spLocks/>
          </p:cNvSpPr>
          <p:nvPr/>
        </p:nvSpPr>
        <p:spPr>
          <a:xfrm>
            <a:off x="841070" y="2167321"/>
            <a:ext cx="10964141"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zh-CN" sz="2000">
                <a:effectLst/>
                <a:latin typeface="Source Sans Pro" panose="020B0503030403020204" pitchFamily="34" charset="0"/>
                <a:ea typeface="SimSun" panose="020B0503030403020204" pitchFamily="34" charset="0"/>
                <a:cs typeface="Arial" panose="020B0604020202020204" pitchFamily="34" charset="0"/>
              </a:rPr>
              <a:t>该退税仅适用于：</a:t>
            </a:r>
          </a:p>
          <a:p>
            <a:r>
              <a:rPr lang="zh-CN" sz="2000">
                <a:effectLst/>
                <a:latin typeface="Source Sans Pro" panose="020B0503030403020204" pitchFamily="34" charset="0"/>
                <a:ea typeface="SimSun" panose="020B0503030403020204" pitchFamily="34" charset="0"/>
                <a:cs typeface="Arial" panose="020B0604020202020204" pitchFamily="34" charset="0"/>
              </a:rPr>
              <a:t>低收入或中等收入家庭</a:t>
            </a:r>
          </a:p>
          <a:p>
            <a:r>
              <a:rPr lang="zh-CN" sz="2000">
                <a:effectLst/>
                <a:latin typeface="Source Sans Pro" panose="020B0503030403020204" pitchFamily="34" charset="0"/>
                <a:ea typeface="SimSun" panose="020B0503030403020204" pitchFamily="34" charset="0"/>
                <a:cs typeface="Arial" panose="020B0604020202020204" pitchFamily="34" charset="0"/>
              </a:rPr>
              <a:t>拥有多户建筑（其中低收入或中等收入家庭至少占总体的50%）的个人或实体</a:t>
            </a:r>
          </a:p>
          <a:p>
            <a:r>
              <a:rPr lang="zh-CN" sz="2000">
                <a:effectLst/>
                <a:latin typeface="Source Sans Pro" panose="020B0503030403020204" pitchFamily="34" charset="0"/>
                <a:ea typeface="SimSun" panose="020B0503030403020204" pitchFamily="34" charset="0"/>
                <a:cs typeface="Arial" panose="020B0604020202020204" pitchFamily="34" charset="0"/>
              </a:rPr>
              <a:t>为低收入或中等收入家庭或多户建筑拥有者实施项目的政府、商业或非盈利实体</a:t>
            </a:r>
          </a:p>
          <a:p>
            <a:pPr marL="0" indent="0">
              <a:buNone/>
            </a:pPr>
            <a:r>
              <a:rPr lang="zh-CN" sz="2000">
                <a:effectLst/>
                <a:latin typeface="Source Sans Pro" panose="020B0503030403020204" pitchFamily="34" charset="0"/>
                <a:ea typeface="SimSun" panose="020B0503030403020204" pitchFamily="34" charset="0"/>
                <a:cs typeface="Arial" panose="020B0604020202020204" pitchFamily="34" charset="0"/>
              </a:rPr>
              <a:t>低收入家庭是指收入低于其所在地区中位收入（AMI）80%的家庭。中等收入是指AMI的80%~150%。低收入家庭最多可报销100%的费用，中等收入家庭最多可报销50%。</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14338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zh-CN"/>
              <a:t>面向小企业的后续行动</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408144"/>
            <a:ext cx="10515600" cy="4786156"/>
          </a:xfrm>
        </p:spPr>
        <p:txBody>
          <a:bodyPr/>
          <a:lstStyle/>
          <a:p>
            <a:pPr marL="342900" marR="0" lvl="0" indent="-342900">
              <a:lnSpc>
                <a:spcPct val="107000"/>
              </a:lnSpc>
              <a:spcBef>
                <a:spcPts val="0"/>
              </a:spcBef>
              <a:spcAft>
                <a:spcPts val="0"/>
              </a:spcAft>
              <a:buFont typeface="Symbol" panose="05050102010706020507" pitchFamily="18" charset="2"/>
              <a:buChar char=""/>
            </a:pPr>
            <a:r>
              <a:rPr lang="zh-CN" sz="2000" b="1">
                <a:effectLst/>
                <a:latin typeface="Source Sans Pro" panose="020B0503030403020204" pitchFamily="34" charset="0"/>
                <a:ea typeface="SimSun" panose="020B0503030403020204" pitchFamily="34" charset="0"/>
                <a:cs typeface="Arial" panose="020B0604020202020204" pitchFamily="34" charset="0"/>
              </a:rPr>
              <a:t>成为经批准的家庭能源承包商——如果小企业：</a:t>
            </a:r>
            <a:r>
              <a:rPr lang="zh-CN" sz="2000">
                <a:effectLst/>
                <a:latin typeface="Source Sans Pro" panose="020B0503030403020204" pitchFamily="34" charset="0"/>
                <a:ea typeface="SimSun" panose="020B0503030403020204" pitchFamily="34" charset="0"/>
                <a:cs typeface="Arial" panose="020B060402020202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zh-CN">
                <a:effectLst/>
                <a:latin typeface="Source Sans Pro" panose="020B0503030403020204" pitchFamily="34" charset="0"/>
                <a:ea typeface="SimSun" panose="020B0503030403020204" pitchFamily="34" charset="0"/>
                <a:cs typeface="Arial" panose="020B0604020202020204" pitchFamily="34" charset="0"/>
              </a:rPr>
              <a:t>已经完成能源效率项目，请</a:t>
            </a:r>
            <a:r>
              <a:rPr lang="zh-CN" u="sng">
                <a:solidFill>
                  <a:srgbClr val="0563C1"/>
                </a:solidFill>
                <a:effectLst/>
                <a:latin typeface="Source Sans Pro" panose="020B0503030403020204" pitchFamily="34" charset="0"/>
                <a:ea typeface="SimSun" panose="020B0503030403020204" pitchFamily="34" charset="0"/>
                <a:cs typeface="Arial" panose="020B0604020202020204" pitchFamily="34" charset="0"/>
                <a:hlinkClick r:id="rId2"/>
              </a:rPr>
              <a:t>联系您所在州的能源办公室</a:t>
            </a:r>
            <a:r>
              <a:rPr lang="zh-CN">
                <a:effectLst/>
                <a:latin typeface="Source Sans Pro" panose="020B0503030403020204" pitchFamily="34" charset="0"/>
                <a:ea typeface="SimSun" panose="020B0503030403020204" pitchFamily="34" charset="0"/>
                <a:cs typeface="Arial" panose="020B0604020202020204" pitchFamily="34" charset="0"/>
              </a:rPr>
              <a:t>，成为经批准的家庭能源承包商。 </a:t>
            </a:r>
          </a:p>
          <a:p>
            <a:pPr marL="742950" marR="0" lvl="1" indent="-285750">
              <a:lnSpc>
                <a:spcPct val="107000"/>
              </a:lnSpc>
              <a:spcBef>
                <a:spcPts val="0"/>
              </a:spcBef>
              <a:spcAft>
                <a:spcPts val="0"/>
              </a:spcAft>
              <a:buFont typeface="Courier New" panose="02070309020205020404" pitchFamily="49" charset="0"/>
              <a:buChar char="o"/>
            </a:pPr>
            <a:r>
              <a:rPr lang="zh-CN">
                <a:effectLst/>
                <a:latin typeface="Source Sans Pro" panose="020B0503030403020204" pitchFamily="34" charset="0"/>
                <a:ea typeface="SimSun" panose="020B0503030403020204" pitchFamily="34" charset="0"/>
                <a:cs typeface="Arial" panose="020B0604020202020204" pitchFamily="34" charset="0"/>
              </a:rPr>
              <a:t>需要培训以做好业务准备，</a:t>
            </a:r>
            <a:r>
              <a:rPr lang="zh-CN" u="sng">
                <a:solidFill>
                  <a:srgbClr val="0563C1"/>
                </a:solidFill>
                <a:effectLst/>
                <a:latin typeface="Source Sans Pro" panose="020B0503030403020204" pitchFamily="34" charset="0"/>
                <a:ea typeface="SimSun" panose="020B0503030403020204" pitchFamily="34" charset="0"/>
                <a:cs typeface="Arial" panose="020B0604020202020204" pitchFamily="34" charset="0"/>
                <a:hlinkClick r:id="rId3"/>
              </a:rPr>
              <a:t>请查找您所在州的能效培训的最新信息</a:t>
            </a:r>
            <a:r>
              <a:rPr lang="zh-CN">
                <a:effectLst/>
                <a:latin typeface="Source Sans Pro" panose="020B0503030403020204" pitchFamily="34" charset="0"/>
                <a:ea typeface="SimSun" panose="020B0503030403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zh-CN" sz="2000" b="1">
                <a:effectLst/>
                <a:latin typeface="Source Sans Pro" panose="020B0503030403020204" pitchFamily="34" charset="0"/>
                <a:ea typeface="SimSun" panose="020B0503030403020204" pitchFamily="34" charset="0"/>
                <a:cs typeface="Arial" panose="020B0604020202020204" pitchFamily="34" charset="0"/>
              </a:rPr>
              <a:t>了解您所在州计划的详细信息</a:t>
            </a:r>
            <a:r>
              <a:rPr lang="zh-CN" sz="2000">
                <a:effectLst/>
                <a:latin typeface="Source Sans Pro" panose="020B0503030403020204" pitchFamily="34" charset="0"/>
                <a:ea typeface="SimSun" panose="020B0503030403020204" pitchFamily="34" charset="0"/>
                <a:cs typeface="Arial" panose="020B0604020202020204" pitchFamily="34" charset="0"/>
              </a:rPr>
              <a:t>：</a:t>
            </a:r>
            <a:r>
              <a:rPr lang="zh-CN" sz="2000" u="sng">
                <a:solidFill>
                  <a:srgbClr val="0563C1"/>
                </a:solidFill>
                <a:effectLst/>
                <a:latin typeface="Source Sans Pro" panose="020B0503030403020204" pitchFamily="34" charset="0"/>
                <a:ea typeface="SimSun" panose="020B0503030403020204" pitchFamily="34" charset="0"/>
                <a:cs typeface="Arial" panose="020B0604020202020204" pitchFamily="34" charset="0"/>
              </a:rPr>
              <a:t>访问</a:t>
            </a:r>
            <a:r>
              <a:rPr lang="zh-CN" sz="2000" u="sng">
                <a:solidFill>
                  <a:srgbClr val="0563C1"/>
                </a:solidFill>
                <a:effectLst/>
                <a:latin typeface="Source Sans Pro" panose="020B0503030403020204" pitchFamily="34" charset="0"/>
                <a:ea typeface="SimSun" panose="020B0503030403020204" pitchFamily="34" charset="0"/>
                <a:cs typeface="Arial" panose="020B0604020202020204" pitchFamily="34" charset="0"/>
                <a:hlinkClick r:id="rId4"/>
              </a:rPr>
              <a:t>DOE网站</a:t>
            </a:r>
            <a:r>
              <a:rPr lang="zh-CN" sz="2000" u="sng">
                <a:solidFill>
                  <a:srgbClr val="0563C1"/>
                </a:solidFill>
                <a:effectLst/>
                <a:latin typeface="Source Sans Pro" panose="020B0503030403020204" pitchFamily="34" charset="0"/>
                <a:ea typeface="SimSun" panose="020B0503030403020204" pitchFamily="34" charset="0"/>
                <a:cs typeface="Arial" panose="020B0604020202020204" pitchFamily="34" charset="0"/>
              </a:rPr>
              <a:t>，</a:t>
            </a:r>
            <a:r>
              <a:rPr lang="zh-CN" sz="2000">
                <a:effectLst/>
                <a:latin typeface="Source Sans Pro" panose="020B0503030403020204" pitchFamily="34" charset="0"/>
                <a:ea typeface="SimSun" panose="020B0503030403020204" pitchFamily="34" charset="0"/>
                <a:cs typeface="Arial" panose="020B0604020202020204" pitchFamily="34" charset="0"/>
              </a:rPr>
              <a:t>点击您所在州链接到其能源办公室。  </a:t>
            </a:r>
          </a:p>
          <a:p>
            <a:pPr lvl="1"/>
            <a:endParaRPr lang="en-US" i="1" dirty="0"/>
          </a:p>
          <a:p>
            <a:pPr lvl="1"/>
            <a:endParaRPr lang="en-US" i="1" dirty="0"/>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14565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zh-CN"/>
              <a:t>示例</a:t>
            </a: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p:txBody>
          <a:bodyPr vert="horz" lIns="91440" tIns="45720" rIns="91440" bIns="45720" rtlCol="0" anchor="t">
            <a:normAutofit fontScale="92500" lnSpcReduction="20000"/>
          </a:bodyPr>
          <a:lstStyle/>
          <a:p>
            <a:r>
              <a:rPr lang="zh-CN">
                <a:latin typeface="Source Sans Pro"/>
                <a:ea typeface="SimSun"/>
              </a:rPr>
              <a:t>Bob有6名员工，在_____州安装暖通空调系统。 </a:t>
            </a:r>
          </a:p>
          <a:p>
            <a:r>
              <a:rPr lang="zh-CN">
                <a:latin typeface="Source Sans Pro"/>
                <a:ea typeface="SimSun"/>
              </a:rPr>
              <a:t>Bob了解到退税并想加以利用。</a:t>
            </a:r>
          </a:p>
          <a:p>
            <a:r>
              <a:rPr lang="zh-CN">
                <a:latin typeface="Source Sans Pro"/>
                <a:ea typeface="SimSun"/>
              </a:rPr>
              <a:t>Bob登录到他所在州的能源办公室网站以便接收更新内容。 </a:t>
            </a:r>
          </a:p>
          <a:p>
            <a:r>
              <a:rPr lang="zh-CN">
                <a:latin typeface="Source Sans Pro"/>
                <a:ea typeface="SimSun"/>
              </a:rPr>
              <a:t>Bob得知他所在州正在实施退税计划。 </a:t>
            </a:r>
          </a:p>
          <a:p>
            <a:r>
              <a:rPr lang="zh-CN">
                <a:latin typeface="Source Sans Pro"/>
                <a:ea typeface="SimSun"/>
              </a:rPr>
              <a:t>Bob申请成为经批准的家庭效率承包商。 </a:t>
            </a:r>
          </a:p>
          <a:p>
            <a:r>
              <a:rPr lang="zh-CN">
                <a:latin typeface="Source Sans Pro"/>
                <a:ea typeface="SimSun"/>
              </a:rPr>
              <a:t>Bob得到批准。</a:t>
            </a:r>
          </a:p>
          <a:p>
            <a:r>
              <a:rPr lang="zh-CN">
                <a:latin typeface="Source Sans Pro"/>
                <a:ea typeface="SimSun"/>
              </a:rPr>
              <a:t>Bob完成了他的第一个项目。他的客户向他支付扣除退税后的应付金额。</a:t>
            </a:r>
          </a:p>
          <a:p>
            <a:r>
              <a:rPr lang="zh-CN">
                <a:latin typeface="Source Sans Pro"/>
                <a:ea typeface="SimSun"/>
              </a:rPr>
              <a:t>他将完成证明上传到他所在州的网站上。 </a:t>
            </a:r>
          </a:p>
          <a:p>
            <a:r>
              <a:rPr lang="zh-CN">
                <a:latin typeface="Source Sans Pro"/>
                <a:ea typeface="SimSun"/>
              </a:rPr>
              <a:t>他将在90天内收到他所在州退税的金额，这使得他在交易中不会亏损。  </a:t>
            </a:r>
          </a:p>
          <a:p>
            <a:endParaRPr lang="en-US"/>
          </a:p>
          <a:p>
            <a:endParaRPr lang="en-US"/>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12</a:t>
            </a:fld>
            <a:endParaRPr lang="en-US"/>
          </a:p>
        </p:txBody>
      </p:sp>
    </p:spTree>
    <p:extLst>
      <p:ext uri="{BB962C8B-B14F-4D97-AF65-F5344CB8AC3E}">
        <p14:creationId xmlns:p14="http://schemas.microsoft.com/office/powerpoint/2010/main" val="10037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B263A-DC14-0A93-314A-B139BB5A2BC7}"/>
              </a:ext>
            </a:extLst>
          </p:cNvPr>
          <p:cNvSpPr>
            <a:spLocks noGrp="1"/>
          </p:cNvSpPr>
          <p:nvPr>
            <p:ph type="title"/>
          </p:nvPr>
        </p:nvSpPr>
        <p:spPr/>
        <p:txBody>
          <a:bodyPr/>
          <a:lstStyle/>
          <a:p>
            <a:r>
              <a:rPr lang="zh-CN"/>
              <a:t>资源上线时间</a:t>
            </a:r>
          </a:p>
        </p:txBody>
      </p:sp>
      <p:pic>
        <p:nvPicPr>
          <p:cNvPr id="12" name="Graphic 11" descr="图像">
            <a:extLst>
              <a:ext uri="{FF2B5EF4-FFF2-40B4-BE49-F238E27FC236}">
                <a16:creationId xmlns:a16="http://schemas.microsoft.com/office/drawing/2014/main" id="{2413372A-D9A1-B9E8-9E94-53B14F42C0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648149" y="1154686"/>
            <a:ext cx="1342346" cy="1342346"/>
          </a:xfrm>
          <a:prstGeom prst="rect">
            <a:avLst/>
          </a:prstGeom>
        </p:spPr>
      </p:pic>
      <p:sp>
        <p:nvSpPr>
          <p:cNvPr id="19" name="TextBox 18">
            <a:extLst>
              <a:ext uri="{FF2B5EF4-FFF2-40B4-BE49-F238E27FC236}">
                <a16:creationId xmlns:a16="http://schemas.microsoft.com/office/drawing/2014/main" id="{7060F07F-028D-873C-FA43-D7218A7E3B84}"/>
              </a:ext>
            </a:extLst>
          </p:cNvPr>
          <p:cNvSpPr txBox="1"/>
          <p:nvPr/>
        </p:nvSpPr>
        <p:spPr>
          <a:xfrm>
            <a:off x="2094905" y="1456658"/>
            <a:ext cx="9311032" cy="1569660"/>
          </a:xfrm>
          <a:prstGeom prst="rect">
            <a:avLst/>
          </a:prstGeom>
          <a:noFill/>
        </p:spPr>
        <p:txBody>
          <a:bodyPr wrap="square" lIns="91440" tIns="45720" rIns="91440" bIns="45720" rtlCol="0" anchor="t">
            <a:spAutoFit/>
          </a:bodyPr>
          <a:lstStyle/>
          <a:p>
            <a:pPr>
              <a:defRPr/>
            </a:pPr>
            <a:r>
              <a:rPr lang="zh-CN" sz="2400">
                <a:latin typeface="Avenir LT Std 45 Book"/>
                <a:ea typeface="SimSun"/>
              </a:rPr>
              <a:t>2023年7月-12月；DOE发布了计划指南、技术援助文件和早期管理资金，供各州采取发展计划的初步行动。</a:t>
            </a:r>
          </a:p>
          <a:p>
            <a:pPr>
              <a:defRPr/>
            </a:pPr>
            <a:r>
              <a:rPr lang="zh-CN" sz="2400">
                <a:latin typeface="Avenir LT Std 45 Book"/>
                <a:ea typeface="SimSun"/>
              </a:rPr>
              <a:t>-</a:t>
            </a:r>
          </a:p>
          <a:p>
            <a:pPr>
              <a:defRPr/>
            </a:pPr>
            <a:endParaRPr lang="en-US" sz="2400" b="0" i="0" u="none" strike="noStrike" kern="1200" cap="none" spc="0" normalizeH="0" baseline="0" noProof="0">
              <a:ln>
                <a:noFill/>
              </a:ln>
              <a:effectLst/>
              <a:uLnTx/>
              <a:uFillTx/>
              <a:latin typeface="Avenir LT Std 45 Book"/>
            </a:endParaRPr>
          </a:p>
        </p:txBody>
      </p:sp>
      <p:pic>
        <p:nvPicPr>
          <p:cNvPr id="4" name="Graphic 3" descr="图像">
            <a:extLst>
              <a:ext uri="{FF2B5EF4-FFF2-40B4-BE49-F238E27FC236}">
                <a16:creationId xmlns:a16="http://schemas.microsoft.com/office/drawing/2014/main" id="{948FCA01-516A-ED01-BCCE-531B6CF679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712494" y="2617973"/>
            <a:ext cx="1203441" cy="1203441"/>
          </a:xfrm>
          <a:prstGeom prst="rect">
            <a:avLst/>
          </a:prstGeom>
        </p:spPr>
      </p:pic>
      <p:sp>
        <p:nvSpPr>
          <p:cNvPr id="24" name="TextBox 23">
            <a:extLst>
              <a:ext uri="{FF2B5EF4-FFF2-40B4-BE49-F238E27FC236}">
                <a16:creationId xmlns:a16="http://schemas.microsoft.com/office/drawing/2014/main" id="{B95A5D83-559B-4B42-061D-09E2E19967B2}"/>
              </a:ext>
            </a:extLst>
          </p:cNvPr>
          <p:cNvSpPr txBox="1"/>
          <p:nvPr/>
        </p:nvSpPr>
        <p:spPr>
          <a:xfrm>
            <a:off x="2094905" y="2719428"/>
            <a:ext cx="9258893" cy="461665"/>
          </a:xfrm>
          <a:prstGeom prst="rect">
            <a:avLst/>
          </a:prstGeom>
          <a:noFill/>
        </p:spPr>
        <p:txBody>
          <a:bodyPr wrap="square" lIns="91440" tIns="45720" rIns="91440" bIns="45720" rtlCol="0" anchor="t">
            <a:spAutoFit/>
          </a:bodyPr>
          <a:lstStyle/>
          <a:p>
            <a:pPr>
              <a:defRPr/>
            </a:pPr>
            <a:r>
              <a:rPr lang="zh-CN" sz="2400">
                <a:latin typeface="Avenir LT Std 45 Book"/>
                <a:ea typeface="SimSun"/>
              </a:rPr>
              <a:t>2024年1月：DOE收到了第一份申请全额计划资金的州申请。</a:t>
            </a:r>
          </a:p>
        </p:txBody>
      </p:sp>
      <p:pic>
        <p:nvPicPr>
          <p:cNvPr id="17" name="Graphic 16" descr="图像">
            <a:extLst>
              <a:ext uri="{FF2B5EF4-FFF2-40B4-BE49-F238E27FC236}">
                <a16:creationId xmlns:a16="http://schemas.microsoft.com/office/drawing/2014/main" id="{DEAA471C-AABC-4D10-7459-948518B4FC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703660" y="3951840"/>
            <a:ext cx="1203441" cy="1203441"/>
          </a:xfrm>
          <a:prstGeom prst="rect">
            <a:avLst/>
          </a:prstGeom>
        </p:spPr>
      </p:pic>
      <p:sp>
        <p:nvSpPr>
          <p:cNvPr id="7" name="TextBox 6">
            <a:extLst>
              <a:ext uri="{FF2B5EF4-FFF2-40B4-BE49-F238E27FC236}">
                <a16:creationId xmlns:a16="http://schemas.microsoft.com/office/drawing/2014/main" id="{94E95528-B168-ED6A-DEC1-1F903E33DCCA}"/>
              </a:ext>
            </a:extLst>
          </p:cNvPr>
          <p:cNvSpPr txBox="1"/>
          <p:nvPr/>
        </p:nvSpPr>
        <p:spPr>
          <a:xfrm>
            <a:off x="2094905" y="4138149"/>
            <a:ext cx="9258890" cy="830997"/>
          </a:xfrm>
          <a:prstGeom prst="rect">
            <a:avLst/>
          </a:prstGeom>
          <a:noFill/>
        </p:spPr>
        <p:txBody>
          <a:bodyPr wrap="square" lIns="91440" tIns="45720" rIns="91440" bIns="45720" rtlCol="0" anchor="t">
            <a:spAutoFit/>
          </a:bodyPr>
          <a:lstStyle/>
          <a:p>
            <a:pPr>
              <a:defRPr/>
            </a:pPr>
            <a:r>
              <a:rPr lang="zh-CN" sz="2400" dirty="0">
                <a:latin typeface="Avenir LT Std 45 Book"/>
                <a:ea typeface="SimSun"/>
              </a:rPr>
              <a:t>2024年春夏（预测）：启动初始计划，更多州申请资金。</a:t>
            </a:r>
          </a:p>
        </p:txBody>
      </p:sp>
      <p:pic>
        <p:nvPicPr>
          <p:cNvPr id="14" name="Graphic 13" descr="图像">
            <a:extLst>
              <a:ext uri="{FF2B5EF4-FFF2-40B4-BE49-F238E27FC236}">
                <a16:creationId xmlns:a16="http://schemas.microsoft.com/office/drawing/2014/main" id="{315F94D1-F450-2A4B-4125-5E8A31F0E4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V="1">
            <a:off x="658646" y="5285706"/>
            <a:ext cx="1200329" cy="1200329"/>
          </a:xfrm>
          <a:prstGeom prst="rect">
            <a:avLst/>
          </a:prstGeom>
        </p:spPr>
      </p:pic>
      <p:sp>
        <p:nvSpPr>
          <p:cNvPr id="8" name="TextBox 7">
            <a:extLst>
              <a:ext uri="{FF2B5EF4-FFF2-40B4-BE49-F238E27FC236}">
                <a16:creationId xmlns:a16="http://schemas.microsoft.com/office/drawing/2014/main" id="{2AABA4D1-4BEE-1FE7-FED0-36E2D15A9882}"/>
              </a:ext>
            </a:extLst>
          </p:cNvPr>
          <p:cNvSpPr txBox="1"/>
          <p:nvPr/>
        </p:nvSpPr>
        <p:spPr>
          <a:xfrm>
            <a:off x="1915935" y="5443568"/>
            <a:ext cx="9258890" cy="830997"/>
          </a:xfrm>
          <a:prstGeom prst="rect">
            <a:avLst/>
          </a:prstGeom>
          <a:noFill/>
        </p:spPr>
        <p:txBody>
          <a:bodyPr wrap="square" lIns="91440" tIns="45720" rIns="91440" bIns="45720" rtlCol="0" anchor="t">
            <a:spAutoFit/>
          </a:bodyPr>
          <a:lstStyle/>
          <a:p>
            <a:pPr>
              <a:defRPr/>
            </a:pPr>
            <a:r>
              <a:rPr lang="zh-CN" sz="2400" dirty="0">
                <a:latin typeface="Avenir LT Std 45 Book"/>
                <a:ea typeface="SimSun"/>
              </a:rPr>
              <a:t>2024年秋-2025年春（预测）：最终各州申请资金并启动剩余计划。</a:t>
            </a:r>
          </a:p>
          <a:p>
            <a:pPr>
              <a:defRPr/>
            </a:pPr>
            <a:endParaRPr lang="zh-CN" sz="2400" dirty="0">
              <a:latin typeface="Avenir LT Std 45 Book"/>
              <a:ea typeface="SimSun"/>
            </a:endParaRPr>
          </a:p>
        </p:txBody>
      </p:sp>
    </p:spTree>
    <p:extLst>
      <p:ext uri="{BB962C8B-B14F-4D97-AF65-F5344CB8AC3E}">
        <p14:creationId xmlns:p14="http://schemas.microsoft.com/office/powerpoint/2010/main" val="34248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zh-CN"/>
              <a:t>SBA提供帮助的方式 </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850932"/>
            <a:ext cx="5025272" cy="911478"/>
          </a:xfrm>
        </p:spPr>
        <p:txBody>
          <a:bodyPr>
            <a:noAutofit/>
          </a:bodyPr>
          <a:lstStyle/>
          <a:p>
            <a:pPr marL="0" indent="0">
              <a:buNone/>
            </a:pPr>
            <a:r>
              <a:rPr lang="zh-CN" sz="2000"/>
              <a:t>我担心完成项目与收到退税之间的滞后时间。我手头需要现金来维持我的日常运营。</a:t>
            </a:r>
          </a:p>
        </p:txBody>
      </p:sp>
      <p:sp>
        <p:nvSpPr>
          <p:cNvPr id="7" name="Arrow: Chevron 6" descr="Then">
            <a:extLst>
              <a:ext uri="{FF2B5EF4-FFF2-40B4-BE49-F238E27FC236}">
                <a16:creationId xmlns:a16="http://schemas.microsoft.com/office/drawing/2014/main" id="{C0A9EB63-3705-7091-105C-A20893059513}"/>
              </a:ext>
            </a:extLst>
          </p:cNvPr>
          <p:cNvSpPr/>
          <p:nvPr/>
        </p:nvSpPr>
        <p:spPr>
          <a:xfrm>
            <a:off x="5959011" y="2012398"/>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 name="Content Placeholder 2">
            <a:extLst>
              <a:ext uri="{FF2B5EF4-FFF2-40B4-BE49-F238E27FC236}">
                <a16:creationId xmlns:a16="http://schemas.microsoft.com/office/drawing/2014/main" id="{85A47D50-1962-B8A3-A3F7-AA4BB7CD46F5}"/>
              </a:ext>
            </a:extLst>
          </p:cNvPr>
          <p:cNvSpPr txBox="1">
            <a:spLocks/>
          </p:cNvSpPr>
          <p:nvPr/>
        </p:nvSpPr>
        <p:spPr>
          <a:xfrm>
            <a:off x="6579948" y="1850932"/>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zh-CN" sz="2000"/>
              <a:t>考虑询问您当地的贷款机构获得</a:t>
            </a:r>
            <a:r>
              <a:rPr lang="zh-CN" sz="2000">
                <a:hlinkClick r:id="rId2"/>
              </a:rPr>
              <a:t>SBA贷款</a:t>
            </a:r>
            <a:r>
              <a:rPr lang="zh-CN" sz="2000"/>
              <a:t>以满足您的流动资金需求。</a:t>
            </a:r>
          </a:p>
        </p:txBody>
      </p:sp>
      <p:sp>
        <p:nvSpPr>
          <p:cNvPr id="8" name="Content Placeholder 2">
            <a:extLst>
              <a:ext uri="{FF2B5EF4-FFF2-40B4-BE49-F238E27FC236}">
                <a16:creationId xmlns:a16="http://schemas.microsoft.com/office/drawing/2014/main" id="{E62A29C8-D826-FCDC-B6B4-932141F6DDD6}"/>
              </a:ext>
            </a:extLst>
          </p:cNvPr>
          <p:cNvSpPr txBox="1">
            <a:spLocks/>
          </p:cNvSpPr>
          <p:nvPr/>
        </p:nvSpPr>
        <p:spPr>
          <a:xfrm>
            <a:off x="838200"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zh-CN" sz="2000"/>
              <a:t>在我考虑发展清洁能源和能效服务时，我需要一般的商业咨询服务和建议。</a:t>
            </a:r>
          </a:p>
        </p:txBody>
      </p:sp>
      <p:sp>
        <p:nvSpPr>
          <p:cNvPr id="10" name="Arrow: Chevron 9" descr="then">
            <a:extLst>
              <a:ext uri="{FF2B5EF4-FFF2-40B4-BE49-F238E27FC236}">
                <a16:creationId xmlns:a16="http://schemas.microsoft.com/office/drawing/2014/main" id="{D5185CE5-298D-FDDC-E30B-581EF23FDC8E}"/>
              </a:ext>
            </a:extLst>
          </p:cNvPr>
          <p:cNvSpPr/>
          <p:nvPr/>
        </p:nvSpPr>
        <p:spPr>
          <a:xfrm>
            <a:off x="5959011" y="3707064"/>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Content Placeholder 2">
            <a:extLst>
              <a:ext uri="{FF2B5EF4-FFF2-40B4-BE49-F238E27FC236}">
                <a16:creationId xmlns:a16="http://schemas.microsoft.com/office/drawing/2014/main" id="{1418679A-9B86-0C62-6844-52E66B3D1D31}"/>
              </a:ext>
            </a:extLst>
          </p:cNvPr>
          <p:cNvSpPr txBox="1">
            <a:spLocks/>
          </p:cNvSpPr>
          <p:nvPr/>
        </p:nvSpPr>
        <p:spPr>
          <a:xfrm>
            <a:off x="6579948"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zh-CN" sz="2000">
                <a:effectLst/>
                <a:latin typeface="Source Sans Pro" panose="020B0503030403020204" pitchFamily="34" charset="0"/>
                <a:ea typeface="SimSun" panose="020B0503030403020204" pitchFamily="34" charset="0"/>
                <a:cs typeface="Arial" panose="020B0604020202020204" pitchFamily="34" charset="0"/>
              </a:rPr>
              <a:t>找到您附近的SBA</a:t>
            </a:r>
            <a:r>
              <a:rPr lang="zh-CN" sz="2000" u="sng">
                <a:solidFill>
                  <a:srgbClr val="0563C1"/>
                </a:solidFill>
                <a:effectLst/>
                <a:latin typeface="Source Sans Pro" panose="020B0503030403020204" pitchFamily="34" charset="0"/>
                <a:ea typeface="SimSun" panose="020B0503030403020204" pitchFamily="34" charset="0"/>
                <a:cs typeface="Arial" panose="020B0604020202020204" pitchFamily="34" charset="0"/>
                <a:hlinkClick r:id="rId3"/>
              </a:rPr>
              <a:t>区域办事处</a:t>
            </a:r>
            <a:r>
              <a:rPr lang="zh-CN" sz="2000">
                <a:effectLst/>
                <a:latin typeface="Source Sans Pro" panose="020B0503030403020204" pitchFamily="34" charset="0"/>
                <a:ea typeface="SimSun" panose="020B0503030403020204" pitchFamily="34" charset="0"/>
                <a:cs typeface="Arial" panose="020B0604020202020204" pitchFamily="34" charset="0"/>
              </a:rPr>
              <a:t>或</a:t>
            </a:r>
            <a:r>
              <a:rPr lang="zh-CN" sz="2000" u="sng">
                <a:solidFill>
                  <a:srgbClr val="0563C1"/>
                </a:solidFill>
                <a:effectLst/>
                <a:latin typeface="Source Sans Pro" panose="020B0503030403020204" pitchFamily="34" charset="0"/>
                <a:ea typeface="SimSun" panose="020B0503030403020204" pitchFamily="34" charset="0"/>
                <a:cs typeface="Arial" panose="020B0604020202020204" pitchFamily="34" charset="0"/>
                <a:hlinkClick r:id="rId4"/>
              </a:rPr>
              <a:t>资源合作伙伴</a:t>
            </a:r>
            <a:r>
              <a:rPr lang="zh-CN" sz="2000">
                <a:effectLst/>
                <a:latin typeface="Source Sans Pro" panose="020B0503030403020204" pitchFamily="34" charset="0"/>
                <a:ea typeface="SimSun" panose="020B0503030403020204" pitchFamily="34" charset="0"/>
                <a:cs typeface="Arial" panose="020B0604020202020204" pitchFamily="34" charset="0"/>
              </a:rPr>
              <a:t>进行咨询和培训。</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14</a:t>
            </a:fld>
            <a:endParaRPr lang="en-US"/>
          </a:p>
        </p:txBody>
      </p:sp>
    </p:spTree>
    <p:extLst>
      <p:ext uri="{BB962C8B-B14F-4D97-AF65-F5344CB8AC3E}">
        <p14:creationId xmlns:p14="http://schemas.microsoft.com/office/powerpoint/2010/main" val="8817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r>
              <a:rPr lang="zh-CN"/>
              <a:t>我如何帮助我的客户</a:t>
            </a:r>
            <a:br>
              <a:rPr lang="zh-CN"/>
            </a:br>
            <a:r>
              <a:rPr lang="zh-CN"/>
              <a:t>了解他们有资格获得什么？</a:t>
            </a: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838200" y="1543050"/>
            <a:ext cx="10515600" cy="4651250"/>
          </a:xfrm>
        </p:spPr>
        <p:txBody>
          <a:bodyPr>
            <a:normAutofit/>
          </a:bodyPr>
          <a:lstStyle/>
          <a:p>
            <a:pPr marL="0" indent="0">
              <a:buNone/>
            </a:pPr>
            <a:r>
              <a:rPr lang="zh-CN" dirty="0"/>
              <a:t>鼓励您的客户访问</a:t>
            </a:r>
            <a:r>
              <a:rPr lang="zh-CN" dirty="0">
                <a:hlinkClick r:id="rId2"/>
              </a:rPr>
              <a:t>energy.gov/save</a:t>
            </a:r>
            <a:r>
              <a:rPr lang="zh-CN" dirty="0"/>
              <a:t>，根据家电类型和家装项目类型评估可能的节约：</a:t>
            </a:r>
          </a:p>
        </p:txBody>
      </p:sp>
      <p:sp>
        <p:nvSpPr>
          <p:cNvPr id="20" name="TextBox 19">
            <a:extLst>
              <a:ext uri="{FF2B5EF4-FFF2-40B4-BE49-F238E27FC236}">
                <a16:creationId xmlns:a16="http://schemas.microsoft.com/office/drawing/2014/main" id="{719FBB08-F32D-A120-E206-94EB24805BFD}"/>
              </a:ext>
              <a:ext uri="{C183D7F6-B498-43B3-948B-1728B52AA6E4}">
                <adec:decorative xmlns:adec="http://schemas.microsoft.com/office/drawing/2017/decorative" val="1"/>
              </a:ext>
            </a:extLst>
          </p:cNvPr>
          <p:cNvSpPr txBox="1"/>
          <p:nvPr/>
        </p:nvSpPr>
        <p:spPr>
          <a:xfrm>
            <a:off x="1909201" y="3724741"/>
            <a:ext cx="2675467" cy="646331"/>
          </a:xfrm>
          <a:prstGeom prst="rect">
            <a:avLst/>
          </a:prstGeom>
          <a:noFill/>
        </p:spPr>
        <p:txBody>
          <a:bodyPr wrap="square" rtlCol="0">
            <a:spAutoFit/>
          </a:bodyPr>
          <a:lstStyle/>
          <a:p>
            <a:r>
              <a:rPr lang="zh-CN"/>
              <a:t>按“家电”或“家装”分类</a:t>
            </a:r>
          </a:p>
        </p:txBody>
      </p:sp>
      <p:pic>
        <p:nvPicPr>
          <p:cNvPr id="12" name="Picture 11" descr="图像 - energy.gov/save">
            <a:extLst>
              <a:ext uri="{FF2B5EF4-FFF2-40B4-BE49-F238E27FC236}">
                <a16:creationId xmlns:a16="http://schemas.microsoft.com/office/drawing/2014/main" id="{E728F3EE-96F0-27FE-72F7-282B26E9A337}"/>
              </a:ext>
            </a:extLst>
          </p:cNvPr>
          <p:cNvPicPr>
            <a:picLocks noChangeAspect="1"/>
          </p:cNvPicPr>
          <p:nvPr/>
        </p:nvPicPr>
        <p:blipFill>
          <a:blip r:embed="rId3"/>
          <a:stretch>
            <a:fillRect/>
          </a:stretch>
        </p:blipFill>
        <p:spPr>
          <a:xfrm>
            <a:off x="4038416" y="2314765"/>
            <a:ext cx="3736789" cy="4270616"/>
          </a:xfrm>
          <a:prstGeom prst="rect">
            <a:avLst/>
          </a:prstGeom>
        </p:spPr>
      </p:pic>
      <p:sp>
        <p:nvSpPr>
          <p:cNvPr id="14" name="Oval 13" descr="This is the filter on the energy.gov/save website where you can sort by &quot;appliance&quot; or &quot;home improvement&quot;. ">
            <a:extLst>
              <a:ext uri="{FF2B5EF4-FFF2-40B4-BE49-F238E27FC236}">
                <a16:creationId xmlns:a16="http://schemas.microsoft.com/office/drawing/2014/main" id="{BE6880D1-1397-1376-FDF9-21E5BCDEB457}"/>
              </a:ext>
            </a:extLst>
          </p:cNvPr>
          <p:cNvSpPr/>
          <p:nvPr/>
        </p:nvSpPr>
        <p:spPr>
          <a:xfrm>
            <a:off x="4381437" y="3868675"/>
            <a:ext cx="1193800" cy="296334"/>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descr="This is an arrow pointing to the different tiles that you can click on, on the energy.gov/save website to learn more about savings.">
            <a:extLst>
              <a:ext uri="{FF2B5EF4-FFF2-40B4-BE49-F238E27FC236}">
                <a16:creationId xmlns:a16="http://schemas.microsoft.com/office/drawing/2014/main" id="{AC7816BF-85CF-8C06-95AA-1C9DF3B9F242}"/>
              </a:ext>
            </a:extLst>
          </p:cNvPr>
          <p:cNvCxnSpPr/>
          <p:nvPr/>
        </p:nvCxnSpPr>
        <p:spPr>
          <a:xfrm flipH="1">
            <a:off x="7213600" y="4224867"/>
            <a:ext cx="660400" cy="3894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D0E8D-7824-BA7E-4A0C-DC25F251F4B3}"/>
              </a:ext>
            </a:extLst>
          </p:cNvPr>
          <p:cNvSpPr txBox="1"/>
          <p:nvPr/>
        </p:nvSpPr>
        <p:spPr>
          <a:xfrm>
            <a:off x="7984004" y="3868675"/>
            <a:ext cx="2675467" cy="1200329"/>
          </a:xfrm>
          <a:prstGeom prst="rect">
            <a:avLst/>
          </a:prstGeom>
          <a:noFill/>
        </p:spPr>
        <p:txBody>
          <a:bodyPr wrap="square" rtlCol="0">
            <a:spAutoFit/>
          </a:bodyPr>
          <a:lstStyle/>
          <a:p>
            <a:r>
              <a:rPr lang="zh-CN"/>
              <a:t>点击图片了解节约。退税将在“激励类型”下方注明</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33758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zh-CN"/>
              <a:t>深入了解SBA流动资金产品</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199" y="1246095"/>
            <a:ext cx="10591801" cy="4786156"/>
          </a:xfrm>
        </p:spPr>
        <p:txBody>
          <a:bodyPr>
            <a:noAutofit/>
          </a:bodyPr>
          <a:lstStyle/>
          <a:p>
            <a:r>
              <a:rPr lang="zh-CN" sz="2000" b="1"/>
              <a:t>SBA Express： </a:t>
            </a:r>
          </a:p>
          <a:p>
            <a:pPr lvl="1"/>
            <a:r>
              <a:rPr lang="zh-CN"/>
              <a:t>SBA Express计划是一个灵活的周转流动资金信用额度计划，最高额度为500,000美元</a:t>
            </a:r>
          </a:p>
          <a:p>
            <a:pPr lvl="1"/>
            <a:r>
              <a:rPr lang="zh-CN"/>
              <a:t>申请到批准最快只需1周</a:t>
            </a:r>
          </a:p>
          <a:p>
            <a:pPr lvl="1"/>
            <a:r>
              <a:rPr lang="zh-CN"/>
              <a:t>利用SBA Express信用额度，承包商可以循环获得周转流动资金来购买设备和支付安装费用</a:t>
            </a:r>
          </a:p>
          <a:p>
            <a:pPr lvl="1"/>
            <a:r>
              <a:rPr lang="zh-CN"/>
              <a:t>贷款可以让您获得所需的流动资金，以支持您的小企业承揽更多客户并实现增长。</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15909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CE617A-42C0-4693-BB46-D65F2E2E9283}"/>
              </a:ext>
            </a:extLst>
          </p:cNvPr>
          <p:cNvSpPr>
            <a:spLocks noGrp="1"/>
          </p:cNvSpPr>
          <p:nvPr>
            <p:ph type="ctrTitle"/>
          </p:nvPr>
        </p:nvSpPr>
        <p:spPr>
          <a:xfrm>
            <a:off x="2667000" y="2525132"/>
            <a:ext cx="6858000" cy="2387600"/>
          </a:xfrm>
        </p:spPr>
        <p:txBody>
          <a:bodyPr/>
          <a:lstStyle/>
          <a:p>
            <a:r>
              <a:rPr lang="zh-CN"/>
              <a:t>如何做:  </a:t>
            </a:r>
            <a:br>
              <a:rPr lang="zh-CN"/>
            </a:br>
            <a:r>
              <a:rPr lang="zh-CN"/>
              <a:t>面向小企业的家庭能源退税 </a:t>
            </a:r>
          </a:p>
        </p:txBody>
      </p:sp>
    </p:spTree>
    <p:extLst>
      <p:ext uri="{BB962C8B-B14F-4D97-AF65-F5344CB8AC3E}">
        <p14:creationId xmlns:p14="http://schemas.microsoft.com/office/powerpoint/2010/main" val="102488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zh-CN" dirty="0"/>
              <a:t>我们的“做法”指南的目标</a:t>
            </a:r>
          </a:p>
        </p:txBody>
      </p:sp>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838200" y="1541194"/>
            <a:ext cx="10967013" cy="4786156"/>
          </a:xfrm>
        </p:spPr>
        <p:txBody>
          <a:bodyPr/>
          <a:lstStyle/>
          <a:p>
            <a:pPr marL="0" indent="0">
              <a:buNone/>
            </a:pPr>
            <a:r>
              <a:rPr lang="zh-CN" sz="2000"/>
              <a:t>我们希望在本次演示结束时，您能够了解：</a:t>
            </a:r>
          </a:p>
          <a:p>
            <a:r>
              <a:rPr lang="zh-CN" sz="2000"/>
              <a:t>家庭能源退税的内容</a:t>
            </a:r>
          </a:p>
          <a:p>
            <a:r>
              <a:rPr lang="zh-CN" sz="2000"/>
              <a:t>获得家庭能源退税的条件</a:t>
            </a:r>
          </a:p>
          <a:p>
            <a:r>
              <a:rPr lang="zh-CN" sz="2000"/>
              <a:t>家庭能源退税对小企业的重要意义</a:t>
            </a:r>
          </a:p>
          <a:p>
            <a:r>
              <a:rPr lang="zh-CN" sz="2000"/>
              <a:t>面向小企业的后续行动</a:t>
            </a:r>
          </a:p>
          <a:p>
            <a:r>
              <a:rPr lang="zh-CN" sz="2000"/>
              <a:t>SBA帮助小企业做好获得家庭能源退税的准备工作的方式</a:t>
            </a:r>
          </a:p>
          <a:p>
            <a:pPr lvl="1"/>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26573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zh-CN"/>
              <a:t>资金去向</a:t>
            </a:r>
          </a:p>
        </p:txBody>
      </p:sp>
      <p:sp>
        <p:nvSpPr>
          <p:cNvPr id="22" name="TextBox 21">
            <a:extLst>
              <a:ext uri="{FF2B5EF4-FFF2-40B4-BE49-F238E27FC236}">
                <a16:creationId xmlns:a16="http://schemas.microsoft.com/office/drawing/2014/main" id="{46052F44-1F3A-2DEE-45DE-393604BF80A7}"/>
              </a:ext>
            </a:extLst>
          </p:cNvPr>
          <p:cNvSpPr txBox="1"/>
          <p:nvPr/>
        </p:nvSpPr>
        <p:spPr>
          <a:xfrm>
            <a:off x="838200" y="1191412"/>
            <a:ext cx="11230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800" b="0" i="0" u="none" strike="noStrike" cap="none" normalizeH="0" baseline="0" noProof="0">
                <a:ln>
                  <a:noFill/>
                </a:ln>
                <a:solidFill>
                  <a:srgbClr val="000000"/>
                </a:solidFill>
                <a:effectLst/>
                <a:uLnTx/>
                <a:uFillTx/>
                <a:latin typeface="Avenir LT Std 45 Book"/>
                <a:ea typeface="SimSun"/>
                <a:cs typeface="+mn-cs"/>
              </a:rPr>
              <a:t>《降低通货膨胀法案》第50121条（43亿美元）和第50122条（45亿美元） </a:t>
            </a:r>
          </a:p>
        </p:txBody>
      </p:sp>
      <p:sp>
        <p:nvSpPr>
          <p:cNvPr id="6" name="Pentagon 30">
            <a:extLst>
              <a:ext uri="{FF2B5EF4-FFF2-40B4-BE49-F238E27FC236}">
                <a16:creationId xmlns:a16="http://schemas.microsoft.com/office/drawing/2014/main" id="{79941696-1610-AD0F-6F62-DBD5BB0F0354}"/>
              </a:ext>
              <a:ext uri="{C183D7F6-B498-43B3-948B-1728B52AA6E4}">
                <adec:decorative xmlns:adec="http://schemas.microsoft.com/office/drawing/2017/decorative" val="1"/>
              </a:ext>
            </a:extLst>
          </p:cNvPr>
          <p:cNvSpPr/>
          <p:nvPr/>
        </p:nvSpPr>
        <p:spPr>
          <a:xfrm>
            <a:off x="527539" y="1767500"/>
            <a:ext cx="1534329" cy="3625740"/>
          </a:xfrm>
          <a:prstGeom prst="homePlate">
            <a:avLst>
              <a:gd name="adj" fmla="val 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4A75272-D8BC-0A96-A7DD-5A2919B64863}"/>
              </a:ext>
            </a:extLst>
          </p:cNvPr>
          <p:cNvSpPr txBox="1"/>
          <p:nvPr/>
        </p:nvSpPr>
        <p:spPr>
          <a:xfrm>
            <a:off x="530451" y="2426208"/>
            <a:ext cx="151791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2400" b="1" i="0" u="none" strike="noStrike" cap="none" normalizeH="0" baseline="0" noProof="0">
                <a:ln>
                  <a:noFill/>
                </a:ln>
                <a:solidFill>
                  <a:prstClr val="white"/>
                </a:solidFill>
                <a:effectLst/>
                <a:uLnTx/>
                <a:uFillTx/>
                <a:latin typeface="Avenir Next LT Pro Demi" panose="020B0704020202020204" pitchFamily="34" charset="0"/>
                <a:ea typeface="SimSun"/>
                <a:cs typeface="+mn-cs"/>
              </a:rPr>
              <a:t>88亿美元用作家庭能源退税资金</a:t>
            </a:r>
          </a:p>
        </p:txBody>
      </p:sp>
      <p:sp>
        <p:nvSpPr>
          <p:cNvPr id="8" name="Pentagon 30">
            <a:extLst>
              <a:ext uri="{FF2B5EF4-FFF2-40B4-BE49-F238E27FC236}">
                <a16:creationId xmlns:a16="http://schemas.microsoft.com/office/drawing/2014/main" id="{EA28601F-E617-AA5B-8E82-C9EFD9A119CF}"/>
              </a:ext>
              <a:ext uri="{C183D7F6-B498-43B3-948B-1728B52AA6E4}">
                <adec:decorative xmlns:adec="http://schemas.microsoft.com/office/drawing/2017/decorative" val="1"/>
              </a:ext>
            </a:extLst>
          </p:cNvPr>
          <p:cNvSpPr/>
          <p:nvPr/>
        </p:nvSpPr>
        <p:spPr>
          <a:xfrm>
            <a:off x="2289611" y="1799017"/>
            <a:ext cx="2940948" cy="3006663"/>
          </a:xfrm>
          <a:prstGeom prst="chevron">
            <a:avLst>
              <a:gd name="adj" fmla="val 1549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DF44C9-3910-B9D7-D3B8-9A61107890E0}"/>
              </a:ext>
            </a:extLst>
          </p:cNvPr>
          <p:cNvSpPr txBox="1"/>
          <p:nvPr/>
        </p:nvSpPr>
        <p:spPr>
          <a:xfrm>
            <a:off x="2827154" y="2688079"/>
            <a:ext cx="2067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b="1" i="0" u="none" strike="noStrike" cap="none" normalizeH="0" baseline="0" noProof="0">
                <a:ln>
                  <a:noFill/>
                </a:ln>
                <a:solidFill>
                  <a:prstClr val="black"/>
                </a:solidFill>
                <a:effectLst/>
                <a:uLnTx/>
                <a:uFillTx/>
                <a:latin typeface="Avenir Next LT Pro" panose="020B0504020202020204" pitchFamily="34" charset="0"/>
                <a:ea typeface="SimSun"/>
                <a:cs typeface="+mn-cs"/>
              </a:rPr>
              <a:t>85</a:t>
            </a:r>
            <a:r>
              <a:rPr kumimoji="0" lang="zh-CN" sz="1800" b="0" i="0" u="none" strike="noStrike" cap="none" normalizeH="0" baseline="0" noProof="0">
                <a:ln>
                  <a:noFill/>
                </a:ln>
                <a:solidFill>
                  <a:prstClr val="black"/>
                </a:solidFill>
                <a:effectLst/>
                <a:uLnTx/>
                <a:uFillTx/>
                <a:latin typeface="Avenir Next LT Pro" panose="020B0504020202020204" pitchFamily="34" charset="0"/>
                <a:ea typeface="SimSun"/>
                <a:cs typeface="+mn-cs"/>
              </a:rPr>
              <a:t>亿美元拨给各个州、地区和印第安部落</a:t>
            </a:r>
          </a:p>
        </p:txBody>
      </p:sp>
      <p:sp>
        <p:nvSpPr>
          <p:cNvPr id="10" name="Pentagon 30">
            <a:extLst>
              <a:ext uri="{FF2B5EF4-FFF2-40B4-BE49-F238E27FC236}">
                <a16:creationId xmlns:a16="http://schemas.microsoft.com/office/drawing/2014/main" id="{B5D4B168-B5E7-B2D2-2E05-F0AEE56AAABF}"/>
              </a:ext>
              <a:ext uri="{C183D7F6-B498-43B3-948B-1728B52AA6E4}">
                <adec:decorative xmlns:adec="http://schemas.microsoft.com/office/drawing/2017/decorative" val="1"/>
              </a:ext>
            </a:extLst>
          </p:cNvPr>
          <p:cNvSpPr/>
          <p:nvPr/>
        </p:nvSpPr>
        <p:spPr>
          <a:xfrm>
            <a:off x="5347678" y="1799020"/>
            <a:ext cx="2791952" cy="2148958"/>
          </a:xfrm>
          <a:prstGeom prst="chevron">
            <a:avLst>
              <a:gd name="adj" fmla="val 1043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9FBA2D7-C267-9B5B-A0BA-1E5656050832}"/>
              </a:ext>
            </a:extLst>
          </p:cNvPr>
          <p:cNvSpPr txBox="1"/>
          <p:nvPr/>
        </p:nvSpPr>
        <p:spPr>
          <a:xfrm>
            <a:off x="5678116" y="2542817"/>
            <a:ext cx="22326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b="1" i="0" u="none" strike="noStrike" cap="none" normalizeH="0" baseline="0" noProof="0" dirty="0">
                <a:ln>
                  <a:noFill/>
                </a:ln>
                <a:solidFill>
                  <a:prstClr val="black"/>
                </a:solidFill>
                <a:effectLst/>
                <a:uLnTx/>
                <a:uFillTx/>
                <a:latin typeface="Avenir Next LT Pro" panose="020B0504020202020204" pitchFamily="34" charset="0"/>
                <a:ea typeface="SimSun"/>
                <a:cs typeface="+mn-cs"/>
              </a:rPr>
              <a:t>83</a:t>
            </a:r>
            <a:r>
              <a:rPr kumimoji="0" lang="zh-CN" sz="1800" b="0" i="0" u="none" strike="noStrike" cap="none" normalizeH="0" baseline="0" noProof="0" dirty="0">
                <a:ln>
                  <a:noFill/>
                </a:ln>
                <a:solidFill>
                  <a:prstClr val="black"/>
                </a:solidFill>
                <a:effectLst/>
                <a:uLnTx/>
                <a:uFillTx/>
                <a:latin typeface="Avenir Next LT Pro" panose="020B0504020202020204" pitchFamily="34" charset="0"/>
                <a:ea typeface="SimSun"/>
                <a:cs typeface="+mn-cs"/>
              </a:rPr>
              <a:t>亿美元拨给各个州和地区</a:t>
            </a:r>
          </a:p>
        </p:txBody>
      </p:sp>
      <p:sp>
        <p:nvSpPr>
          <p:cNvPr id="15" name="Pentagon 30">
            <a:extLst>
              <a:ext uri="{FF2B5EF4-FFF2-40B4-BE49-F238E27FC236}">
                <a16:creationId xmlns:a16="http://schemas.microsoft.com/office/drawing/2014/main" id="{463643E0-95EE-6A34-FE73-E27E4EC6AC68}"/>
              </a:ext>
              <a:ext uri="{C183D7F6-B498-43B3-948B-1728B52AA6E4}">
                <adec:decorative xmlns:adec="http://schemas.microsoft.com/office/drawing/2017/decorative" val="1"/>
              </a:ext>
            </a:extLst>
          </p:cNvPr>
          <p:cNvSpPr/>
          <p:nvPr/>
        </p:nvSpPr>
        <p:spPr>
          <a:xfrm>
            <a:off x="5337891" y="4061287"/>
            <a:ext cx="2743200" cy="754420"/>
          </a:xfrm>
          <a:prstGeom prst="chevron">
            <a:avLst>
              <a:gd name="adj" fmla="val 1717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7A89B1C-0A3C-9E40-624A-471760E2B5DD}"/>
              </a:ext>
            </a:extLst>
          </p:cNvPr>
          <p:cNvSpPr txBox="1"/>
          <p:nvPr/>
        </p:nvSpPr>
        <p:spPr>
          <a:xfrm>
            <a:off x="5572700" y="4123145"/>
            <a:ext cx="2297411"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b="1" i="0" u="none" strike="noStrike" cap="none" normalizeH="0" baseline="0" noProof="0">
                <a:ln>
                  <a:noFill/>
                </a:ln>
                <a:solidFill>
                  <a:prstClr val="black"/>
                </a:solidFill>
                <a:effectLst/>
                <a:uLnTx/>
                <a:uFillTx/>
                <a:latin typeface="Avenir Next LT Pro"/>
                <a:ea typeface="SimSun"/>
                <a:cs typeface="+mn-cs"/>
              </a:rPr>
              <a:t>2.18</a:t>
            </a:r>
            <a:r>
              <a:rPr kumimoji="0" lang="zh-CN" sz="1800" b="0" i="0" u="none" strike="noStrike" cap="none" normalizeH="0" baseline="0" noProof="0">
                <a:ln>
                  <a:noFill/>
                </a:ln>
                <a:solidFill>
                  <a:prstClr val="black"/>
                </a:solidFill>
                <a:effectLst/>
                <a:uLnTx/>
                <a:uFillTx/>
                <a:latin typeface="Avenir Next LT Pro"/>
                <a:ea typeface="SimSun"/>
                <a:cs typeface="+mn-cs"/>
              </a:rPr>
              <a:t>亿美元拨给印第安部落*</a:t>
            </a:r>
          </a:p>
        </p:txBody>
      </p:sp>
      <p:sp>
        <p:nvSpPr>
          <p:cNvPr id="17" name="Right Brace 16">
            <a:extLst>
              <a:ext uri="{FF2B5EF4-FFF2-40B4-BE49-F238E27FC236}">
                <a16:creationId xmlns:a16="http://schemas.microsoft.com/office/drawing/2014/main" id="{211EC3C9-79A4-A070-6225-7E977181535E}"/>
              </a:ext>
              <a:ext uri="{C183D7F6-B498-43B3-948B-1728B52AA6E4}">
                <adec:decorative xmlns:adec="http://schemas.microsoft.com/office/drawing/2017/decorative" val="1"/>
              </a:ext>
            </a:extLst>
          </p:cNvPr>
          <p:cNvSpPr/>
          <p:nvPr/>
        </p:nvSpPr>
        <p:spPr>
          <a:xfrm>
            <a:off x="8139630" y="1724015"/>
            <a:ext cx="344894" cy="3091692"/>
          </a:xfrm>
          <a:prstGeom prst="rightBrace">
            <a:avLst>
              <a:gd name="adj1" fmla="val 111437"/>
              <a:gd name="adj2" fmla="val 50000"/>
            </a:avLst>
          </a:prstGeom>
          <a:noFill/>
          <a:ln w="1905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548">
            <a:extLst>
              <a:ext uri="{FF2B5EF4-FFF2-40B4-BE49-F238E27FC236}">
                <a16:creationId xmlns:a16="http://schemas.microsoft.com/office/drawing/2014/main" id="{B72399FC-E99D-027A-A630-A69ED6593A36}"/>
              </a:ext>
              <a:ext uri="{C183D7F6-B498-43B3-948B-1728B52AA6E4}">
                <adec:decorative xmlns:adec="http://schemas.microsoft.com/office/drawing/2017/decorative" val="1"/>
              </a:ext>
            </a:extLst>
          </p:cNvPr>
          <p:cNvSpPr/>
          <p:nvPr/>
        </p:nvSpPr>
        <p:spPr>
          <a:xfrm>
            <a:off x="8647529" y="1764655"/>
            <a:ext cx="3016932" cy="1960664"/>
          </a:xfrm>
          <a:custGeom>
            <a:avLst/>
            <a:gdLst/>
            <a:ahLst/>
            <a:cxnLst/>
            <a:rect l="l" t="t" r="r" b="b"/>
            <a:pathLst>
              <a:path w="325119" h="594360">
                <a:moveTo>
                  <a:pt x="324612" y="0"/>
                </a:moveTo>
                <a:lnTo>
                  <a:pt x="0" y="0"/>
                </a:lnTo>
                <a:lnTo>
                  <a:pt x="0" y="594360"/>
                </a:lnTo>
                <a:lnTo>
                  <a:pt x="324612" y="594360"/>
                </a:lnTo>
                <a:lnTo>
                  <a:pt x="324612" y="0"/>
                </a:lnTo>
                <a:close/>
              </a:path>
            </a:pathLst>
          </a:custGeom>
          <a:solidFill>
            <a:schemeClr val="accent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A560669-0FC9-C794-9622-9BF6E07F553F}"/>
              </a:ext>
            </a:extLst>
          </p:cNvPr>
          <p:cNvSpPr txBox="1"/>
          <p:nvPr/>
        </p:nvSpPr>
        <p:spPr>
          <a:xfrm>
            <a:off x="8739751" y="2167805"/>
            <a:ext cx="2835097" cy="1200329"/>
          </a:xfrm>
          <a:prstGeom prst="rect">
            <a:avLst/>
          </a:prstGeom>
          <a:noFill/>
          <a:ln w="57150">
            <a:noFill/>
          </a:ln>
        </p:spPr>
        <p:txBody>
          <a:bodyPr wrap="square">
            <a:spAutoFit/>
          </a:bodyPr>
          <a:lstStyle>
            <a:defPPr>
              <a:defRPr lang="en-US"/>
            </a:defPPr>
            <a:lvl1pPr marR="0" lvl="0" indent="0" fontAlgn="auto">
              <a:lnSpc>
                <a:spcPct val="100000"/>
              </a:lnSpc>
              <a:spcBef>
                <a:spcPts val="0"/>
              </a:spcBef>
              <a:spcAft>
                <a:spcPts val="0"/>
              </a:spcAft>
              <a:buClrTx/>
              <a:buSzTx/>
              <a:buFont typeface="Arial" panose="020B0604020202020204" pitchFamily="34" charset="0"/>
              <a:buNone/>
              <a:tabLst/>
              <a:defRPr b="1">
                <a:solidFill>
                  <a:prstClr val="black"/>
                </a:solidFill>
                <a:latin typeface="Avenir Next LT Pro"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i="1" u="none" strike="noStrike" cap="none" normalizeH="0" baseline="0" noProof="0">
                <a:ln>
                  <a:noFill/>
                </a:ln>
                <a:solidFill>
                  <a:prstClr val="white"/>
                </a:solidFill>
                <a:effectLst/>
                <a:uLnTx/>
                <a:uFillTx/>
                <a:latin typeface="Avenir Next LT Pro" panose="020B0504020202020204" pitchFamily="34" charset="0"/>
                <a:ea typeface="SimSun"/>
                <a:cs typeface="+mn-cs"/>
              </a:rPr>
              <a:t>至少</a:t>
            </a:r>
            <a:r>
              <a:rPr kumimoji="0" lang="zh-CN" sz="1800" i="0" u="none" strike="noStrike" cap="none" normalizeH="0" baseline="0" noProof="0">
                <a:ln>
                  <a:noFill/>
                </a:ln>
                <a:solidFill>
                  <a:prstClr val="white"/>
                </a:solidFill>
                <a:effectLst/>
                <a:uLnTx/>
                <a:uFillTx/>
                <a:latin typeface="Avenir Next LT Pro" panose="020B0504020202020204" pitchFamily="34" charset="0"/>
                <a:ea typeface="SimSun"/>
                <a:cs typeface="+mn-cs"/>
              </a:rPr>
              <a:t>68亿美元</a:t>
            </a:r>
            <a:r>
              <a:rPr kumimoji="0" lang="zh-CN" sz="1800" b="0" i="0" u="none" strike="noStrike" cap="none" normalizeH="0" baseline="0" noProof="0">
                <a:ln>
                  <a:noFill/>
                </a:ln>
                <a:solidFill>
                  <a:prstClr val="white"/>
                </a:solidFill>
                <a:effectLst/>
                <a:uLnTx/>
                <a:uFillTx/>
                <a:latin typeface="Avenir Next LT Pro" panose="020B0504020202020204" pitchFamily="34" charset="0"/>
                <a:ea typeface="SimSun"/>
                <a:cs typeface="+mn-cs"/>
              </a:rPr>
              <a:t>用于家庭、承包商和集成商的退税</a:t>
            </a:r>
          </a:p>
        </p:txBody>
      </p:sp>
      <p:sp>
        <p:nvSpPr>
          <p:cNvPr id="18" name="Pentagon 30">
            <a:extLst>
              <a:ext uri="{FF2B5EF4-FFF2-40B4-BE49-F238E27FC236}">
                <a16:creationId xmlns:a16="http://schemas.microsoft.com/office/drawing/2014/main" id="{30E4E92A-3AF5-AB00-4DDB-9A9D7CA6C3CF}"/>
              </a:ext>
              <a:ext uri="{C183D7F6-B498-43B3-948B-1728B52AA6E4}">
                <adec:decorative xmlns:adec="http://schemas.microsoft.com/office/drawing/2017/decorative" val="1"/>
              </a:ext>
            </a:extLst>
          </p:cNvPr>
          <p:cNvSpPr/>
          <p:nvPr/>
        </p:nvSpPr>
        <p:spPr>
          <a:xfrm>
            <a:off x="8659931" y="3828504"/>
            <a:ext cx="3004530" cy="987203"/>
          </a:xfrm>
          <a:prstGeom prst="chevron">
            <a:avLst>
              <a:gd name="adj" fmla="val 0"/>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43315A6-7E4F-441C-191A-E8AC8FA5786A}"/>
              </a:ext>
            </a:extLst>
          </p:cNvPr>
          <p:cNvSpPr txBox="1"/>
          <p:nvPr/>
        </p:nvSpPr>
        <p:spPr>
          <a:xfrm>
            <a:off x="8688951" y="4020488"/>
            <a:ext cx="2975510" cy="646331"/>
          </a:xfrm>
          <a:prstGeom prst="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b="0" i="1" u="none" strike="noStrike" cap="none" normalizeH="0" baseline="0" noProof="0">
                <a:ln>
                  <a:noFill/>
                </a:ln>
                <a:solidFill>
                  <a:prstClr val="black"/>
                </a:solidFill>
                <a:effectLst/>
                <a:uLnTx/>
                <a:uFillTx/>
                <a:latin typeface="Avenir Next LT Pro" panose="020B0504020202020204" pitchFamily="34" charset="0"/>
                <a:ea typeface="SimSun"/>
                <a:cs typeface="+mn-cs"/>
              </a:rPr>
              <a:t>最多</a:t>
            </a:r>
            <a:r>
              <a:rPr kumimoji="0" lang="zh-CN" sz="1800" b="0" i="0" u="none" strike="noStrike" cap="none" normalizeH="0" baseline="0" noProof="0">
                <a:ln>
                  <a:noFill/>
                </a:ln>
                <a:solidFill>
                  <a:prstClr val="black"/>
                </a:solidFill>
                <a:effectLst/>
                <a:uLnTx/>
                <a:uFillTx/>
                <a:latin typeface="Avenir Next LT Pro" panose="020B0504020202020204" pitchFamily="34" charset="0"/>
                <a:ea typeface="SimSun"/>
                <a:cs typeface="+mn-cs"/>
              </a:rPr>
              <a:t>17亿美元用于计划管理</a:t>
            </a:r>
          </a:p>
        </p:txBody>
      </p:sp>
      <p:sp>
        <p:nvSpPr>
          <p:cNvPr id="13" name="Pentagon 30">
            <a:extLst>
              <a:ext uri="{FF2B5EF4-FFF2-40B4-BE49-F238E27FC236}">
                <a16:creationId xmlns:a16="http://schemas.microsoft.com/office/drawing/2014/main" id="{932D9D44-D676-C6FF-64F1-758D2800B483}"/>
              </a:ext>
              <a:ext uri="{C183D7F6-B498-43B3-948B-1728B52AA6E4}">
                <adec:decorative xmlns:adec="http://schemas.microsoft.com/office/drawing/2017/decorative" val="1"/>
              </a:ext>
            </a:extLst>
          </p:cNvPr>
          <p:cNvSpPr/>
          <p:nvPr/>
        </p:nvSpPr>
        <p:spPr>
          <a:xfrm>
            <a:off x="2289611" y="4929016"/>
            <a:ext cx="9604096" cy="445975"/>
          </a:xfrm>
          <a:prstGeom prst="chevron">
            <a:avLst>
              <a:gd name="adj" fmla="val 25454"/>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D243976-E607-9DB6-BE3C-74DDD274881A}"/>
              </a:ext>
            </a:extLst>
          </p:cNvPr>
          <p:cNvSpPr txBox="1"/>
          <p:nvPr/>
        </p:nvSpPr>
        <p:spPr>
          <a:xfrm>
            <a:off x="2692566" y="4968759"/>
            <a:ext cx="88706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800" b="1" i="0" u="none" strike="noStrike" cap="none" normalizeH="0" baseline="0" noProof="0">
                <a:ln>
                  <a:noFill/>
                </a:ln>
                <a:solidFill>
                  <a:prstClr val="black"/>
                </a:solidFill>
                <a:effectLst/>
                <a:uLnTx/>
                <a:uFillTx/>
                <a:latin typeface="Avenir Next LT Pro" panose="020B0504020202020204" pitchFamily="34" charset="0"/>
                <a:ea typeface="SimSun"/>
                <a:cs typeface="+mn-cs"/>
              </a:rPr>
              <a:t>2.64亿美元</a:t>
            </a:r>
            <a:r>
              <a:rPr kumimoji="0" lang="zh-CN" sz="1800" b="0" i="0" u="none" strike="noStrike" cap="none" normalizeH="0" baseline="0" noProof="0">
                <a:ln>
                  <a:noFill/>
                </a:ln>
                <a:solidFill>
                  <a:prstClr val="black"/>
                </a:solidFill>
                <a:effectLst/>
                <a:uLnTx/>
                <a:uFillTx/>
                <a:latin typeface="Avenir Next LT Pro" panose="020B0504020202020204" pitchFamily="34" charset="0"/>
                <a:ea typeface="SimSun"/>
                <a:cs typeface="+mn-cs"/>
              </a:rPr>
              <a:t>用于DOE计划管理和技术援助</a:t>
            </a:r>
          </a:p>
        </p:txBody>
      </p:sp>
      <p:sp>
        <p:nvSpPr>
          <p:cNvPr id="21" name="TextBox 20">
            <a:extLst>
              <a:ext uri="{FF2B5EF4-FFF2-40B4-BE49-F238E27FC236}">
                <a16:creationId xmlns:a16="http://schemas.microsoft.com/office/drawing/2014/main" id="{26EB2B66-AA8B-C669-A049-638CD8599C52}"/>
              </a:ext>
            </a:extLst>
          </p:cNvPr>
          <p:cNvSpPr txBox="1"/>
          <p:nvPr/>
        </p:nvSpPr>
        <p:spPr>
          <a:xfrm>
            <a:off x="184303" y="5611724"/>
            <a:ext cx="918509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800" b="0" i="0" u="none" strike="noStrike" cap="none" normalizeH="0" baseline="0" noProof="0">
                <a:ln>
                  <a:noFill/>
                </a:ln>
                <a:solidFill>
                  <a:srgbClr val="000000"/>
                </a:solidFill>
                <a:effectLst/>
                <a:uLnTx/>
                <a:uFillTx/>
                <a:latin typeface="Avenir LT Std 45 Book"/>
                <a:ea typeface="SimSun"/>
                <a:cs typeface="+mn-cs"/>
              </a:rPr>
              <a:t>资金分批发放，只有在关键要求未得到满足时才会暂缓发放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sz="1800" b="0" i="0" u="none" strike="noStrike" cap="none" normalizeH="0" baseline="0" noProof="0">
                <a:ln>
                  <a:noFill/>
                </a:ln>
                <a:solidFill>
                  <a:srgbClr val="000000"/>
                </a:solidFill>
                <a:effectLst/>
                <a:uLnTx/>
                <a:uFillTx/>
                <a:latin typeface="Avenir LT Std 45 Book"/>
                <a:ea typeface="SimSun"/>
                <a:cs typeface="+mn-cs"/>
              </a:rPr>
              <a:t>*部落计划要求和资金参见单独的时间表</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726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zh-CN" dirty="0"/>
              <a:t>家庭能源退税和小企业 </a:t>
            </a:r>
          </a:p>
        </p:txBody>
      </p:sp>
      <p:pic>
        <p:nvPicPr>
          <p:cNvPr id="10" name="Graphic 9" descr="圖像 - 返利 &#10;">
            <a:extLst>
              <a:ext uri="{FF2B5EF4-FFF2-40B4-BE49-F238E27FC236}">
                <a16:creationId xmlns:a16="http://schemas.microsoft.com/office/drawing/2014/main" id="{0C3012FA-8C19-67C6-C7CD-34C24BFA414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9047" y="1538797"/>
            <a:ext cx="914400" cy="914400"/>
          </a:xfrm>
          <a:prstGeom prst="rect">
            <a:avLst/>
          </a:prstGeom>
        </p:spPr>
      </p:pic>
      <p:sp>
        <p:nvSpPr>
          <p:cNvPr id="12" name="Content Placeholder 2">
            <a:extLst>
              <a:ext uri="{FF2B5EF4-FFF2-40B4-BE49-F238E27FC236}">
                <a16:creationId xmlns:a16="http://schemas.microsoft.com/office/drawing/2014/main" id="{B8FC0282-937C-7157-B939-B3D3B84A1477}"/>
              </a:ext>
            </a:extLst>
          </p:cNvPr>
          <p:cNvSpPr txBox="1">
            <a:spLocks/>
          </p:cNvSpPr>
          <p:nvPr/>
        </p:nvSpPr>
        <p:spPr>
          <a:xfrm>
            <a:off x="742484" y="2664094"/>
            <a:ext cx="3521927" cy="31084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CN" sz="2000" b="1" dirty="0"/>
              <a:t>返利 </a:t>
            </a:r>
          </a:p>
          <a:p>
            <a:pPr marL="0" indent="0">
              <a:buFont typeface="Wingdings" panose="05000000000000000000" pitchFamily="2" charset="2"/>
              <a:buNone/>
            </a:pPr>
            <a:r>
              <a:rPr lang="zh-CN" sz="2000" dirty="0"/>
              <a:t>为了实现家庭电气化或能效提高，通过《降低通货膨胀法案》提供88亿美元的新家庭能源退税资金 </a:t>
            </a:r>
          </a:p>
        </p:txBody>
      </p:sp>
      <p:pic>
        <p:nvPicPr>
          <p:cNvPr id="14" name="Graphic 13" descr="Plus">
            <a:extLst>
              <a:ext uri="{FF2B5EF4-FFF2-40B4-BE49-F238E27FC236}">
                <a16:creationId xmlns:a16="http://schemas.microsoft.com/office/drawing/2014/main" id="{9B5A922B-A4F4-3DC9-AD7F-E4A2E0AAE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9660" y="2734692"/>
            <a:ext cx="426575" cy="426575"/>
          </a:xfrm>
          <a:prstGeom prst="rect">
            <a:avLst/>
          </a:prstGeom>
        </p:spPr>
      </p:pic>
      <p:pic>
        <p:nvPicPr>
          <p:cNvPr id="8" name="Graphic 7" descr="圖像 - 女士">
            <a:extLst>
              <a:ext uri="{FF2B5EF4-FFF2-40B4-BE49-F238E27FC236}">
                <a16:creationId xmlns:a16="http://schemas.microsoft.com/office/drawing/2014/main" id="{5413A2F3-EA6A-D4D3-0BD9-208D597A244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710" y="1538797"/>
            <a:ext cx="914400" cy="914400"/>
          </a:xfrm>
          <a:prstGeom prst="rect">
            <a:avLst/>
          </a:prstGeom>
        </p:spPr>
      </p:pic>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4592338" y="2734691"/>
            <a:ext cx="3521927" cy="3456581"/>
          </a:xfrm>
        </p:spPr>
        <p:txBody>
          <a:bodyPr>
            <a:normAutofit lnSpcReduction="10000"/>
          </a:bodyPr>
          <a:lstStyle/>
          <a:p>
            <a:pPr marL="0" indent="0">
              <a:buNone/>
            </a:pPr>
            <a:r>
              <a:rPr lang="zh-CN" sz="2000" b="1"/>
              <a:t>小企业 </a:t>
            </a:r>
          </a:p>
          <a:p>
            <a:pPr marL="0" indent="0">
              <a:buNone/>
            </a:pPr>
            <a:r>
              <a:rPr lang="zh-CN" sz="2200"/>
              <a:t>小企业将为有资格获得新的家庭能源退税的能效项目提供关键安装服务（例如，房屋节能改造公司、暖通空调和管道公司、电工和其他家装公司）</a:t>
            </a:r>
          </a:p>
          <a:p>
            <a:pPr marL="0" indent="0">
              <a:buNone/>
            </a:pPr>
            <a:endParaRPr lang="en-US"/>
          </a:p>
        </p:txBody>
      </p:sp>
      <p:sp>
        <p:nvSpPr>
          <p:cNvPr id="15" name="Equals 14" descr="equals">
            <a:extLst>
              <a:ext uri="{FF2B5EF4-FFF2-40B4-BE49-F238E27FC236}">
                <a16:creationId xmlns:a16="http://schemas.microsoft.com/office/drawing/2014/main" id="{1B41C949-D913-1E3C-296A-D1ABC8AC9B0B}"/>
              </a:ext>
            </a:extLst>
          </p:cNvPr>
          <p:cNvSpPr/>
          <p:nvPr/>
        </p:nvSpPr>
        <p:spPr>
          <a:xfrm>
            <a:off x="7919285" y="2802893"/>
            <a:ext cx="550143" cy="29017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Graphic 18">
            <a:extLst>
              <a:ext uri="{FF2B5EF4-FFF2-40B4-BE49-F238E27FC236}">
                <a16:creationId xmlns:a16="http://schemas.microsoft.com/office/drawing/2014/main" id="{07914EE6-9220-60B1-2B65-105F1DCD2D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6642" y="1538797"/>
            <a:ext cx="914400" cy="914400"/>
          </a:xfrm>
          <a:prstGeom prst="rect">
            <a:avLst/>
          </a:prstGeom>
        </p:spPr>
      </p:pic>
      <p:sp>
        <p:nvSpPr>
          <p:cNvPr id="11" name="Content Placeholder 2" descr="圖像 - 的清洁能源">
            <a:extLst>
              <a:ext uri="{FF2B5EF4-FFF2-40B4-BE49-F238E27FC236}">
                <a16:creationId xmlns:a16="http://schemas.microsoft.com/office/drawing/2014/main" id="{616942FC-FA5F-B21A-6FD1-B0213B909CAA}"/>
              </a:ext>
            </a:extLst>
          </p:cNvPr>
          <p:cNvSpPr txBox="1">
            <a:spLocks/>
          </p:cNvSpPr>
          <p:nvPr/>
        </p:nvSpPr>
        <p:spPr>
          <a:xfrm>
            <a:off x="8644772" y="2734691"/>
            <a:ext cx="3160442" cy="345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CN" sz="2000" b="1" dirty="0"/>
              <a:t>更低成本的清洁能源（为您带来更多业务）</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17231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8244E-B0A2-6FD6-162F-396FE787946D}"/>
              </a:ext>
            </a:extLst>
          </p:cNvPr>
          <p:cNvSpPr>
            <a:spLocks noGrp="1"/>
          </p:cNvSpPr>
          <p:nvPr>
            <p:ph type="title"/>
          </p:nvPr>
        </p:nvSpPr>
        <p:spPr/>
        <p:txBody>
          <a:bodyPr/>
          <a:lstStyle/>
          <a:p>
            <a:r>
              <a:rPr lang="zh-CN" dirty="0"/>
              <a:t>退税内容</a:t>
            </a:r>
          </a:p>
        </p:txBody>
      </p:sp>
      <p:pic>
        <p:nvPicPr>
          <p:cNvPr id="3" name="Picture 2" descr="图像 - 退税内容">
            <a:extLst>
              <a:ext uri="{FF2B5EF4-FFF2-40B4-BE49-F238E27FC236}">
                <a16:creationId xmlns:a16="http://schemas.microsoft.com/office/drawing/2014/main" id="{7C9187C1-0333-604F-D39F-56BD346BA5E8}"/>
              </a:ext>
            </a:extLst>
          </p:cNvPr>
          <p:cNvPicPr>
            <a:picLocks noChangeAspect="1"/>
          </p:cNvPicPr>
          <p:nvPr/>
        </p:nvPicPr>
        <p:blipFill>
          <a:blip r:embed="rId3"/>
          <a:stretch>
            <a:fillRect/>
          </a:stretch>
        </p:blipFill>
        <p:spPr>
          <a:xfrm>
            <a:off x="2150891" y="1179613"/>
            <a:ext cx="7890217" cy="4655531"/>
          </a:xfrm>
          <a:prstGeom prst="rect">
            <a:avLst/>
          </a:prstGeom>
          <a:ln>
            <a:solidFill>
              <a:srgbClr val="00B0F0"/>
            </a:solidFill>
          </a:ln>
        </p:spPr>
      </p:pic>
      <p:sp>
        <p:nvSpPr>
          <p:cNvPr id="12" name="Rectangle 11">
            <a:extLst>
              <a:ext uri="{FF2B5EF4-FFF2-40B4-BE49-F238E27FC236}">
                <a16:creationId xmlns:a16="http://schemas.microsoft.com/office/drawing/2014/main" id="{F1405459-3611-843F-0B07-FC0258BF0CBA}"/>
              </a:ext>
              <a:ext uri="{C183D7F6-B498-43B3-948B-1728B52AA6E4}">
                <adec:decorative xmlns:adec="http://schemas.microsoft.com/office/drawing/2017/decorative" val="1"/>
              </a:ext>
            </a:extLst>
          </p:cNvPr>
          <p:cNvSpPr/>
          <p:nvPr/>
        </p:nvSpPr>
        <p:spPr>
          <a:xfrm>
            <a:off x="838199" y="4824937"/>
            <a:ext cx="3523015" cy="14126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zh-CN" sz="2000" b="1" i="0" u="none" strike="noStrike" cap="none" normalizeH="0" baseline="0" noProof="0">
                <a:ln>
                  <a:noFill/>
                </a:ln>
                <a:solidFill>
                  <a:srgbClr val="FFFFFF"/>
                </a:solidFill>
                <a:effectLst/>
                <a:uLnTx/>
                <a:uFillTx/>
                <a:latin typeface="Source Sans Pro" panose="020B0503030403020204" pitchFamily="34" charset="0"/>
                <a:ea typeface="SimSun"/>
              </a:rPr>
              <a:t>家庭效率</a:t>
            </a:r>
            <a:r>
              <a:rPr lang="zh-CN" sz="2000" b="1">
                <a:solidFill>
                  <a:srgbClr val="FFFFFF"/>
                </a:solidFill>
                <a:latin typeface="Source Sans Pro" panose="020B0503030403020204" pitchFamily="34" charset="0"/>
                <a:ea typeface="SimSun"/>
              </a:rPr>
              <a:t>- </a:t>
            </a:r>
          </a:p>
          <a:p>
            <a:pPr algn="ctr">
              <a:defRPr/>
            </a:pPr>
            <a:r>
              <a:rPr lang="zh-CN" sz="2000">
                <a:solidFill>
                  <a:srgbClr val="FFFFFF"/>
                </a:solidFill>
                <a:latin typeface="Source Sans Pro" panose="020B0503030403020204" pitchFamily="34" charset="0"/>
                <a:ea typeface="SimSun"/>
              </a:rPr>
              <a:t>每户2,000-</a:t>
            </a:r>
            <a:r>
              <a:rPr kumimoji="0" lang="zh-CN" sz="2000" b="0" i="0" u="none" strike="noStrike" cap="none" normalizeH="0" baseline="0" noProof="0">
                <a:ln>
                  <a:noFill/>
                </a:ln>
                <a:solidFill>
                  <a:srgbClr val="FFFFFF"/>
                </a:solidFill>
                <a:effectLst/>
                <a:uLnTx/>
                <a:uFillTx/>
                <a:latin typeface="Source Sans Pro" panose="020B0503030403020204" pitchFamily="34" charset="0"/>
                <a:ea typeface="SimSun"/>
              </a:rPr>
              <a:t>8,000美元</a:t>
            </a:r>
            <a:r>
              <a:rPr lang="zh-CN" sz="2000">
                <a:solidFill>
                  <a:srgbClr val="FFFFFF"/>
                </a:solidFill>
                <a:latin typeface="Source Sans Pro" panose="020B0503030403020204" pitchFamily="34" charset="0"/>
                <a:ea typeface="SimSun"/>
              </a:rPr>
              <a:t>，具体取决于能源节约和收入 </a:t>
            </a:r>
          </a:p>
        </p:txBody>
      </p:sp>
      <p:sp>
        <p:nvSpPr>
          <p:cNvPr id="13" name="Rectangle 12">
            <a:extLst>
              <a:ext uri="{FF2B5EF4-FFF2-40B4-BE49-F238E27FC236}">
                <a16:creationId xmlns:a16="http://schemas.microsoft.com/office/drawing/2014/main" id="{6BA399EF-23DF-05A6-5DC3-BC72F81FDE94}"/>
              </a:ext>
              <a:ext uri="{C183D7F6-B498-43B3-948B-1728B52AA6E4}">
                <adec:decorative xmlns:adec="http://schemas.microsoft.com/office/drawing/2017/decorative" val="1"/>
              </a:ext>
            </a:extLst>
          </p:cNvPr>
          <p:cNvSpPr/>
          <p:nvPr/>
        </p:nvSpPr>
        <p:spPr>
          <a:xfrm>
            <a:off x="8154258" y="5411398"/>
            <a:ext cx="3441761" cy="117150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zh-CN" sz="2000" b="1" i="0" u="none" strike="noStrike" cap="none" normalizeH="0" baseline="0" noProof="0">
                <a:ln>
                  <a:noFill/>
                </a:ln>
                <a:solidFill>
                  <a:srgbClr val="FFFFFF"/>
                </a:solidFill>
                <a:effectLst/>
                <a:uLnTx/>
                <a:uFillTx/>
                <a:latin typeface="Source Sans Pro" panose="020B0503030403020204" pitchFamily="34" charset="0"/>
                <a:ea typeface="SimSun"/>
              </a:rPr>
              <a:t> 家庭电气化和家电</a:t>
            </a:r>
            <a:r>
              <a:rPr lang="zh-CN" sz="2000" b="1">
                <a:solidFill>
                  <a:srgbClr val="FFFFFF"/>
                </a:solidFill>
                <a:latin typeface="Source Sans Pro" panose="020B0503030403020204" pitchFamily="34" charset="0"/>
                <a:ea typeface="SimSu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sz="2000" b="0" i="0" u="none" strike="noStrike" cap="none" normalizeH="0" baseline="0" noProof="0">
                <a:ln>
                  <a:noFill/>
                </a:ln>
                <a:solidFill>
                  <a:srgbClr val="FFFFFF"/>
                </a:solidFill>
                <a:effectLst/>
                <a:uLnTx/>
                <a:uFillTx/>
                <a:latin typeface="Source Sans Pro" panose="020B0503030403020204" pitchFamily="34" charset="0"/>
                <a:ea typeface="SimSun"/>
              </a:rPr>
              <a:t>对于合格设备，每户最多1.4万美元</a:t>
            </a:r>
          </a:p>
        </p:txBody>
      </p:sp>
    </p:spTree>
    <p:extLst>
      <p:ext uri="{BB962C8B-B14F-4D97-AF65-F5344CB8AC3E}">
        <p14:creationId xmlns:p14="http://schemas.microsoft.com/office/powerpoint/2010/main" val="15625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lstStyle/>
          <a:p>
            <a:r>
              <a:rPr lang="zh-CN" dirty="0"/>
              <a:t>关键细节：家庭效率退税</a:t>
            </a:r>
            <a:r>
              <a:rPr lang="en-US" altLang="zh-CN" dirty="0"/>
              <a:t> (1)</a:t>
            </a:r>
            <a:r>
              <a:rPr lang="zh-CN" dirty="0"/>
              <a:t>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10774680" cy="4786156"/>
          </a:xfrm>
        </p:spPr>
        <p:txBody>
          <a:bodyPr>
            <a:noAutofit/>
          </a:bodyPr>
          <a:lstStyle/>
          <a:p>
            <a:pPr marL="0" indent="0">
              <a:spcBef>
                <a:spcPts val="0"/>
              </a:spcBef>
              <a:buNone/>
            </a:pPr>
            <a:r>
              <a:rPr lang="zh-CN" sz="2000" b="1"/>
              <a:t>符合条件的项目</a:t>
            </a:r>
          </a:p>
          <a:p>
            <a:pPr marL="0" indent="0">
              <a:spcBef>
                <a:spcPts val="0"/>
              </a:spcBef>
              <a:buNone/>
            </a:pPr>
            <a:endParaRPr lang="en-US" sz="2000" dirty="0"/>
          </a:p>
          <a:p>
            <a:pPr>
              <a:spcBef>
                <a:spcPts val="0"/>
              </a:spcBef>
            </a:pPr>
            <a:r>
              <a:rPr lang="zh-CN" sz="2000"/>
              <a:t>相关改造可能包括高效窗户、门和隔热材料。 </a:t>
            </a:r>
          </a:p>
          <a:p>
            <a:pPr>
              <a:spcBef>
                <a:spcPts val="0"/>
              </a:spcBef>
            </a:pPr>
            <a:r>
              <a:rPr lang="zh-CN" sz="2000"/>
              <a:t>您所在州或地区的能源办公室将确定符合条件的产品和材料。 </a:t>
            </a:r>
          </a:p>
          <a:p>
            <a:pPr>
              <a:spcBef>
                <a:spcPts val="0"/>
              </a:spcBef>
            </a:pPr>
            <a:r>
              <a:rPr lang="zh-CN" sz="2000"/>
              <a:t>效率项目至少产生： </a:t>
            </a:r>
          </a:p>
          <a:p>
            <a:pPr lvl="1">
              <a:spcBef>
                <a:spcPts val="0"/>
              </a:spcBef>
            </a:pPr>
            <a:r>
              <a:rPr lang="zh-CN"/>
              <a:t>预计能源节约的20%有资格获得最多4,000美元的退税。</a:t>
            </a:r>
          </a:p>
          <a:p>
            <a:pPr lvl="1">
              <a:spcBef>
                <a:spcPts val="0"/>
              </a:spcBef>
            </a:pPr>
            <a:r>
              <a:rPr lang="zh-CN"/>
              <a:t>预计能源节约的35%有资格获得最多8,000美元的退税。 </a:t>
            </a:r>
          </a:p>
          <a:p>
            <a:pPr lvl="1"/>
            <a:endParaRPr lang="en-US" sz="1600"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15124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912090" y="551840"/>
            <a:ext cx="10967013" cy="598904"/>
          </a:xfrm>
        </p:spPr>
        <p:txBody>
          <a:bodyPr/>
          <a:lstStyle/>
          <a:p>
            <a:r>
              <a:rPr lang="zh-CN" dirty="0"/>
              <a:t>关键细节：家庭效率退税 </a:t>
            </a:r>
            <a:r>
              <a:rPr lang="en-US" altLang="zh-CN" dirty="0"/>
              <a:t>(2)</a:t>
            </a:r>
            <a:endParaRPr lang="zh-CN"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38200" y="1590706"/>
            <a:ext cx="10800806"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zh-CN" sz="2000" b="1">
                <a:latin typeface="Source Sans Pro" panose="020B0503030403020204" pitchFamily="34" charset="0"/>
                <a:ea typeface="SimSun" panose="020B0503030403020204" pitchFamily="34" charset="0"/>
              </a:rPr>
              <a:t>谁有资格</a:t>
            </a:r>
          </a:p>
          <a:p>
            <a:pPr marL="0" indent="0">
              <a:spcBef>
                <a:spcPts val="0"/>
              </a:spcBef>
              <a:buNone/>
            </a:pPr>
            <a:endParaRPr lang="en-US" sz="2000" b="1" dirty="0">
              <a:latin typeface="Source Sans Pro" panose="020B0503030403020204" pitchFamily="34" charset="0"/>
              <a:ea typeface="Source Sans Pro" panose="020B0503030403020204" pitchFamily="34" charset="0"/>
            </a:endParaRPr>
          </a:p>
          <a:p>
            <a:pPr>
              <a:spcBef>
                <a:spcPts val="0"/>
              </a:spcBef>
            </a:pPr>
            <a:r>
              <a:rPr lang="zh-CN" sz="2000">
                <a:effectLst/>
                <a:latin typeface="Source Sans Pro" panose="020B0503030403020204" pitchFamily="34" charset="0"/>
                <a:ea typeface="SimSun" panose="020B0503030403020204" pitchFamily="34" charset="0"/>
                <a:cs typeface="Arial" panose="020B0604020202020204" pitchFamily="34" charset="0"/>
              </a:rPr>
              <a:t>各种收入的家庭都有资格</a:t>
            </a:r>
          </a:p>
          <a:p>
            <a:pPr>
              <a:spcBef>
                <a:spcPts val="0"/>
              </a:spcBef>
            </a:pPr>
            <a:r>
              <a:rPr lang="zh-CN" sz="2000">
                <a:effectLst/>
                <a:latin typeface="Source Sans Pro" panose="020B0503030403020204" pitchFamily="34" charset="0"/>
                <a:ea typeface="SimSun" panose="020B0503030403020204" pitchFamily="34" charset="0"/>
                <a:cs typeface="Arial" panose="020B0604020202020204" pitchFamily="34" charset="0"/>
              </a:rPr>
              <a:t>低收入家庭将获得更多退税。 </a:t>
            </a:r>
          </a:p>
        </p:txBody>
      </p:sp>
    </p:spTree>
    <p:extLst>
      <p:ext uri="{BB962C8B-B14F-4D97-AF65-F5344CB8AC3E}">
        <p14:creationId xmlns:p14="http://schemas.microsoft.com/office/powerpoint/2010/main" val="162940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1130987" cy="955250"/>
          </a:xfrm>
        </p:spPr>
        <p:txBody>
          <a:bodyPr>
            <a:normAutofit fontScale="90000"/>
          </a:bodyPr>
          <a:lstStyle/>
          <a:p>
            <a:r>
              <a:rPr lang="zh-CN" dirty="0"/>
              <a:t>关键细节：家庭电气化和 </a:t>
            </a:r>
            <a:br>
              <a:rPr lang="zh-CN" dirty="0"/>
            </a:br>
            <a:r>
              <a:rPr lang="zh-CN" dirty="0"/>
              <a:t>家电退税 </a:t>
            </a:r>
            <a:r>
              <a:rPr lang="en-US" altLang="zh-CN" dirty="0"/>
              <a:t> (1)</a:t>
            </a:r>
            <a:endParaRPr lang="zh-CN" dirty="0"/>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5257800" cy="583098"/>
          </a:xfrm>
        </p:spPr>
        <p:txBody>
          <a:bodyPr>
            <a:noAutofit/>
          </a:bodyPr>
          <a:lstStyle/>
          <a:p>
            <a:pPr marL="0" indent="0">
              <a:spcBef>
                <a:spcPts val="0"/>
              </a:spcBef>
              <a:buNone/>
            </a:pPr>
            <a:r>
              <a:rPr lang="zh-CN" sz="2000" b="1"/>
              <a:t>符合条件的项目</a:t>
            </a:r>
          </a:p>
          <a:p>
            <a:pPr lvl="1"/>
            <a:endParaRPr lang="en-US"/>
          </a:p>
        </p:txBody>
      </p:sp>
      <p:sp>
        <p:nvSpPr>
          <p:cNvPr id="3" name="Content Placeholder 8">
            <a:extLst>
              <a:ext uri="{FF2B5EF4-FFF2-40B4-BE49-F238E27FC236}">
                <a16:creationId xmlns:a16="http://schemas.microsoft.com/office/drawing/2014/main" id="{1D2379CA-2CE7-B9AA-7870-6D1713C186EB}"/>
              </a:ext>
            </a:extLst>
          </p:cNvPr>
          <p:cNvSpPr txBox="1">
            <a:spLocks/>
          </p:cNvSpPr>
          <p:nvPr/>
        </p:nvSpPr>
        <p:spPr>
          <a:xfrm>
            <a:off x="809263" y="2269677"/>
            <a:ext cx="10995950" cy="426022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zh-CN" sz="2000">
                <a:latin typeface="Source Sans Pro"/>
                <a:ea typeface="SimSun"/>
              </a:rPr>
              <a:t>您所在的州、地区或部落将根据以下各项确定符合条件的产品和材料： </a:t>
            </a:r>
          </a:p>
          <a:p>
            <a:pPr>
              <a:spcBef>
                <a:spcPts val="0"/>
              </a:spcBef>
            </a:pPr>
            <a:r>
              <a:rPr lang="zh-CN" sz="2000">
                <a:latin typeface="Source Sans Pro"/>
                <a:ea typeface="SimSun"/>
              </a:rPr>
              <a:t>对于获得</a:t>
            </a:r>
            <a:r>
              <a:rPr lang="zh-CN" sz="2000" b="1">
                <a:latin typeface="Source Sans Pro"/>
                <a:ea typeface="SimSun"/>
              </a:rPr>
              <a:t>能源之星认证</a:t>
            </a:r>
            <a:r>
              <a:rPr lang="zh-CN" sz="2000">
                <a:latin typeface="Source Sans Pro"/>
                <a:ea typeface="SimSun"/>
              </a:rPr>
              <a:t>的空间供暖和制冷用电热泵，最多8,000美元</a:t>
            </a:r>
          </a:p>
          <a:p>
            <a:pPr>
              <a:spcBef>
                <a:spcPts val="0"/>
              </a:spcBef>
            </a:pPr>
            <a:r>
              <a:rPr lang="zh-CN" sz="2000">
                <a:latin typeface="Source Sans Pro"/>
                <a:ea typeface="SimSun"/>
              </a:rPr>
              <a:t>对于</a:t>
            </a:r>
            <a:r>
              <a:rPr lang="zh-CN" sz="2000" b="1">
                <a:latin typeface="Source Sans Pro"/>
                <a:ea typeface="SimSun"/>
              </a:rPr>
              <a:t>电负荷服务中心</a:t>
            </a:r>
            <a:r>
              <a:rPr lang="zh-CN" sz="2000">
                <a:latin typeface="Source Sans Pro"/>
                <a:ea typeface="SimSun"/>
              </a:rPr>
              <a:t>（即配电板），最多4,000美元</a:t>
            </a:r>
          </a:p>
          <a:p>
            <a:pPr>
              <a:spcBef>
                <a:spcPts val="0"/>
              </a:spcBef>
            </a:pPr>
            <a:r>
              <a:rPr lang="zh-CN" sz="2000">
                <a:latin typeface="Source Sans Pro"/>
                <a:ea typeface="SimSun"/>
              </a:rPr>
              <a:t>对于</a:t>
            </a:r>
            <a:r>
              <a:rPr lang="zh-CN" sz="2000" b="1">
                <a:latin typeface="Source Sans Pro"/>
                <a:ea typeface="SimSun"/>
              </a:rPr>
              <a:t>电线</a:t>
            </a:r>
            <a:r>
              <a:rPr lang="zh-CN" sz="2000">
                <a:latin typeface="Source Sans Pro"/>
                <a:ea typeface="SimSun"/>
              </a:rPr>
              <a:t>，最多2,500美元</a:t>
            </a:r>
          </a:p>
          <a:p>
            <a:pPr>
              <a:spcBef>
                <a:spcPts val="0"/>
              </a:spcBef>
            </a:pPr>
            <a:r>
              <a:rPr lang="zh-CN" sz="2000">
                <a:latin typeface="Source Sans Pro"/>
                <a:ea typeface="SimSun"/>
              </a:rPr>
              <a:t>对于获得能源之星认证的</a:t>
            </a:r>
            <a:r>
              <a:rPr lang="zh-CN" sz="2000" b="1">
                <a:latin typeface="Source Sans Pro"/>
                <a:ea typeface="SimSun"/>
              </a:rPr>
              <a:t>电热泵热水器</a:t>
            </a:r>
            <a:r>
              <a:rPr lang="zh-CN" sz="2000">
                <a:latin typeface="Source Sans Pro"/>
                <a:ea typeface="SimSun"/>
              </a:rPr>
              <a:t>，最多1,750美元</a:t>
            </a:r>
          </a:p>
          <a:p>
            <a:pPr>
              <a:spcBef>
                <a:spcPts val="0"/>
              </a:spcBef>
            </a:pPr>
            <a:r>
              <a:rPr lang="zh-CN" sz="2000" b="1">
                <a:latin typeface="Source Sans Pro"/>
                <a:ea typeface="SimSun"/>
              </a:rPr>
              <a:t>对于隔热、空气密封和机械通风</a:t>
            </a:r>
            <a:r>
              <a:rPr lang="zh-CN" sz="2000">
                <a:latin typeface="Source Sans Pro"/>
                <a:ea typeface="SimSun"/>
              </a:rPr>
              <a:t>，最多1,600美元</a:t>
            </a:r>
          </a:p>
          <a:p>
            <a:pPr>
              <a:spcBef>
                <a:spcPts val="0"/>
              </a:spcBef>
            </a:pPr>
            <a:r>
              <a:rPr lang="zh-CN" sz="2000">
                <a:latin typeface="Source Sans Pro"/>
                <a:ea typeface="SimSun"/>
              </a:rPr>
              <a:t>对于获得能源之星认证的</a:t>
            </a:r>
            <a:r>
              <a:rPr lang="zh-CN" sz="2000" b="1">
                <a:latin typeface="Source Sans Pro"/>
                <a:ea typeface="SimSun"/>
              </a:rPr>
              <a:t>电热泵干衣机</a:t>
            </a:r>
            <a:r>
              <a:rPr lang="zh-CN" sz="2000">
                <a:latin typeface="Source Sans Pro"/>
                <a:ea typeface="SimSun"/>
              </a:rPr>
              <a:t>，最多840美元</a:t>
            </a:r>
          </a:p>
          <a:p>
            <a:pPr>
              <a:spcBef>
                <a:spcPts val="0"/>
              </a:spcBef>
            </a:pPr>
            <a:r>
              <a:rPr lang="zh-CN" sz="2000">
                <a:latin typeface="Source Sans Pro"/>
                <a:ea typeface="SimSun"/>
              </a:rPr>
              <a:t>对于获得能源之星认证的</a:t>
            </a:r>
            <a:r>
              <a:rPr lang="zh-CN" sz="2000" b="1">
                <a:latin typeface="Source Sans Pro"/>
                <a:ea typeface="SimSun"/>
              </a:rPr>
              <a:t>电炉、嵌入式灶具、炉灶或烤箱</a:t>
            </a:r>
            <a:r>
              <a:rPr lang="zh-CN" sz="2000">
                <a:latin typeface="Source Sans Pro"/>
                <a:ea typeface="SimSun"/>
              </a:rPr>
              <a:t>，最多840美元</a:t>
            </a:r>
            <a:r>
              <a:rPr lang="zh-CN" sz="2000" b="1">
                <a:latin typeface="Source Sans Pro"/>
                <a:ea typeface="SimSun"/>
              </a:rPr>
              <a: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9</a:t>
            </a:fld>
            <a:endParaRPr lang="en-US"/>
          </a:p>
        </p:txBody>
      </p:sp>
    </p:spTree>
    <p:extLst>
      <p:ext uri="{BB962C8B-B14F-4D97-AF65-F5344CB8AC3E}">
        <p14:creationId xmlns:p14="http://schemas.microsoft.com/office/powerpoint/2010/main" val="36710491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4AB3E37591984C9AD5016131C085B1" ma:contentTypeVersion="11" ma:contentTypeDescription="Create a new document." ma:contentTypeScope="" ma:versionID="cfefa2d9c332ac122b7f629fa4598b67">
  <xsd:schema xmlns:xsd="http://www.w3.org/2001/XMLSchema" xmlns:xs="http://www.w3.org/2001/XMLSchema" xmlns:p="http://schemas.microsoft.com/office/2006/metadata/properties" xmlns:ns2="d5ed4407-ec5c-48f4-bd30-d767b91cf3d1" xmlns:ns3="0a52cd8b-fc3a-403a-83ae-9d3a74d8a02c" targetNamespace="http://schemas.microsoft.com/office/2006/metadata/properties" ma:root="true" ma:fieldsID="0e4f8392304ac14d24d12af70d4c97a0" ns2:_="" ns3:_="">
    <xsd:import namespace="d5ed4407-ec5c-48f4-bd30-d767b91cf3d1"/>
    <xsd:import namespace="0a52cd8b-fc3a-403a-83ae-9d3a74d8a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d4407-ec5c-48f4-bd30-d767b91cf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2cd8b-fc3a-403a-83ae-9d3a74d8a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11E31-3BDF-4A25-A856-AFFD372E10B8}">
  <ds:schemaRefs>
    <ds:schemaRef ds:uri="http://schemas.microsoft.com/office/2006/metadata/properties"/>
    <ds:schemaRef ds:uri="d5ed4407-ec5c-48f4-bd30-d767b91cf3d1"/>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0a52cd8b-fc3a-403a-83ae-9d3a74d8a02c"/>
    <ds:schemaRef ds:uri="http://www.w3.org/XML/1998/namespace"/>
    <ds:schemaRef ds:uri="http://purl.org/dc/terms/"/>
  </ds:schemaRefs>
</ds:datastoreItem>
</file>

<file path=customXml/itemProps2.xml><?xml version="1.0" encoding="utf-8"?>
<ds:datastoreItem xmlns:ds="http://schemas.openxmlformats.org/officeDocument/2006/customXml" ds:itemID="{9D1E53F1-ADCB-4164-92C7-0C8B3EDCB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d4407-ec5c-48f4-bd30-d767b91cf3d1"/>
    <ds:schemaRef ds:uri="0a52cd8b-fc3a-403a-83ae-9d3a74d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82</TotalTime>
  <Words>2051</Words>
  <Application>Microsoft Office PowerPoint</Application>
  <PresentationFormat>Widescreen</PresentationFormat>
  <Paragraphs>112</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LT Std 45 Book</vt:lpstr>
      <vt:lpstr>Avenir Next LT Pro</vt:lpstr>
      <vt:lpstr>Avenir Next LT Pro Demi</vt:lpstr>
      <vt:lpstr>Calibri</vt:lpstr>
      <vt:lpstr>Courier New</vt:lpstr>
      <vt:lpstr>Source Sans Pro</vt:lpstr>
      <vt:lpstr>Symbol</vt:lpstr>
      <vt:lpstr>Wingdings</vt:lpstr>
      <vt:lpstr>SBA-Template</vt:lpstr>
      <vt:lpstr>SBA：美国小企业管理局</vt:lpstr>
      <vt:lpstr>如何做:   面向小企业的家庭能源退税 </vt:lpstr>
      <vt:lpstr>我们的“做法”指南的目标</vt:lpstr>
      <vt:lpstr>资金去向</vt:lpstr>
      <vt:lpstr>家庭能源退税和小企业 </vt:lpstr>
      <vt:lpstr>退税内容</vt:lpstr>
      <vt:lpstr>关键细节：家庭效率退税 (1) </vt:lpstr>
      <vt:lpstr>关键细节：家庭效率退税 (2)</vt:lpstr>
      <vt:lpstr>关键细节：家庭电气化和  家电退税  (1)</vt:lpstr>
      <vt:lpstr>关键细节：家庭电气化和  家电退税  (2)</vt:lpstr>
      <vt:lpstr>面向小企业的后续行动</vt:lpstr>
      <vt:lpstr>示例</vt:lpstr>
      <vt:lpstr>资源上线时间</vt:lpstr>
      <vt:lpstr>SBA提供帮助的方式 </vt:lpstr>
      <vt:lpstr>我如何帮助我的客户 了解他们有资格获得什么？</vt:lpstr>
      <vt:lpstr>深入了解SBA流动资金产品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Amir Khan</cp:lastModifiedBy>
  <cp:revision>11</cp:revision>
  <cp:lastPrinted>2018-02-13T00:27:10Z</cp:lastPrinted>
  <dcterms:created xsi:type="dcterms:W3CDTF">2021-01-27T20:19:10Z</dcterms:created>
  <dcterms:modified xsi:type="dcterms:W3CDTF">2024-04-26T20:37:17Z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0x010100724AB3E37591984C9AD5016131C085B1</vt:lpwstr>
  </property>
</Properties>
</file>