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74" r:id="rId5"/>
    <p:sldId id="3722" r:id="rId6"/>
    <p:sldId id="442" r:id="rId7"/>
    <p:sldId id="3728" r:id="rId8"/>
    <p:sldId id="453" r:id="rId9"/>
    <p:sldId id="2147472552" r:id="rId10"/>
    <p:sldId id="2147472556" r:id="rId11"/>
    <p:sldId id="3727" r:id="rId12"/>
    <p:sldId id="2147472555" r:id="rId13"/>
    <p:sldId id="2147472554" r:id="rId14"/>
    <p:sldId id="3729" r:id="rId15"/>
    <p:sldId id="451" r:id="rId16"/>
    <p:sldId id="2147472435" r:id="rId17"/>
    <p:sldId id="449" r:id="rId18"/>
    <p:sldId id="2147472553" r:id="rId19"/>
    <p:sldId id="45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003F80"/>
    <a:srgbClr val="007EB4"/>
    <a:srgbClr val="003E7F"/>
    <a:srgbClr val="000000"/>
    <a:srgbClr val="0091C9"/>
    <a:srgbClr val="CC3538"/>
    <a:srgbClr val="168E60"/>
    <a:srgbClr val="F5CD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BFBFF0-4B80-401A-9A42-999470F17797}" v="2" dt="2024-03-04T18:22:54.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612"/>
  </p:normalViewPr>
  <p:slideViewPr>
    <p:cSldViewPr snapToGrid="0" snapToObjects="1">
      <p:cViewPr varScale="1">
        <p:scale>
          <a:sx n="64" d="100"/>
          <a:sy n="64" d="100"/>
        </p:scale>
        <p:origin x="102" y="666"/>
      </p:cViewPr>
      <p:guideLst>
        <p:guide orient="horz" pos="2160"/>
        <p:guide pos="3840"/>
      </p:guideLst>
    </p:cSldViewPr>
  </p:slideViewPr>
  <p:outlineViewPr>
    <p:cViewPr>
      <p:scale>
        <a:sx n="33" d="100"/>
        <a:sy n="33" d="100"/>
      </p:scale>
      <p:origin x="0" y="-5464"/>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3/4/2024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3E7DC8-2203-470B-94CF-731471D44871}" type="slidenum">
              <a:rPr lang="en-US" smtClean="0"/>
              <a:t>1</a:t>
            </a:fld>
            <a:endParaRPr lang="en-US"/>
          </a:p>
        </p:txBody>
      </p:sp>
    </p:spTree>
    <p:extLst>
      <p:ext uri="{BB962C8B-B14F-4D97-AF65-F5344CB8AC3E}">
        <p14:creationId xmlns:p14="http://schemas.microsoft.com/office/powerpoint/2010/main" val="272368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DD2E-373F-40BD-B32D-912CA7A9E1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83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DD2E-373F-40BD-B32D-912CA7A9E1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34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A Logo Slide">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352D0A3C-C83A-0D4E-8111-FCAFA77D5B25}"/>
              </a:ext>
            </a:extLst>
          </p:cNvPr>
          <p:cNvPicPr>
            <a:picLocks noChangeAspect="1"/>
          </p:cNvPicPr>
          <p:nvPr userDrawn="1"/>
        </p:nvPicPr>
        <p:blipFill>
          <a:blip r:embed="rId2"/>
          <a:stretch>
            <a:fillRect/>
          </a:stretch>
        </p:blipFill>
        <p:spPr>
          <a:xfrm>
            <a:off x="3950488" y="1095755"/>
            <a:ext cx="4291024" cy="4666489"/>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March 4,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March 4,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March 4,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CAAA6B-4527-405F-AA6F-7C36B2ADE800}"/>
              </a:ext>
            </a:extLst>
          </p:cNvPr>
          <p:cNvSpPr/>
          <p:nvPr userDrawn="1"/>
        </p:nvSpPr>
        <p:spPr>
          <a:xfrm>
            <a:off x="0" y="0"/>
            <a:ext cx="12192000" cy="68580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B6B0DF4-8D33-4DD8-A1FE-B3E954E0394F}"/>
              </a:ext>
            </a:extLst>
          </p:cNvPr>
          <p:cNvSpPr>
            <a:spLocks noGrp="1"/>
          </p:cNvSpPr>
          <p:nvPr>
            <p:ph type="title"/>
          </p:nvPr>
        </p:nvSpPr>
        <p:spPr>
          <a:xfrm>
            <a:off x="838200" y="4539940"/>
            <a:ext cx="10515600" cy="1160039"/>
          </a:xfrm>
        </p:spPr>
        <p:txBody>
          <a:bodyPr/>
          <a:lstStyle/>
          <a:p>
            <a:r>
              <a:rPr lang="en-US"/>
              <a:t>Click to edit Master title style</a:t>
            </a:r>
          </a:p>
        </p:txBody>
      </p:sp>
      <p:pic>
        <p:nvPicPr>
          <p:cNvPr id="5" name="Picture 4" descr="U.S. Small Business Administration (SBA) logo.">
            <a:extLst>
              <a:ext uri="{FF2B5EF4-FFF2-40B4-BE49-F238E27FC236}">
                <a16:creationId xmlns:a16="http://schemas.microsoft.com/office/drawing/2014/main" id="{4AC9F962-2A99-458C-ACB0-17459A57BD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19312" y="1606513"/>
            <a:ext cx="3353375" cy="3644973"/>
          </a:xfrm>
          <a:prstGeom prst="rect">
            <a:avLst/>
          </a:prstGeom>
        </p:spPr>
      </p:pic>
    </p:spTree>
    <p:extLst>
      <p:ext uri="{BB962C8B-B14F-4D97-AF65-F5344CB8AC3E}">
        <p14:creationId xmlns:p14="http://schemas.microsoft.com/office/powerpoint/2010/main" val="289124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2 lines) - Screen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B8858A-EDE6-40BD-9EB5-21E4470ECB35}"/>
              </a:ext>
            </a:extLst>
          </p:cNvPr>
          <p:cNvSpPr/>
          <p:nvPr userDrawn="1"/>
        </p:nvSpPr>
        <p:spPr>
          <a:xfrm>
            <a:off x="0" y="0"/>
            <a:ext cx="12192000" cy="6858000"/>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9BB24EA-F954-4007-8437-F199915416AD}"/>
              </a:ext>
            </a:extLst>
          </p:cNvPr>
          <p:cNvSpPr>
            <a:spLocks noGrp="1"/>
          </p:cNvSpPr>
          <p:nvPr>
            <p:ph type="ctrTitle" hasCustomPrompt="1"/>
          </p:nvPr>
        </p:nvSpPr>
        <p:spPr>
          <a:xfrm>
            <a:off x="2667000" y="2235200"/>
            <a:ext cx="6858000" cy="2387600"/>
          </a:xfrm>
          <a:prstGeom prst="rect">
            <a:avLst/>
          </a:prstGeom>
        </p:spPr>
        <p:txBody>
          <a:bodyPr anchor="ctr"/>
          <a:lstStyle>
            <a:lvl1pPr algn="ctr">
              <a:lnSpc>
                <a:spcPts val="4500"/>
              </a:lnSpc>
              <a:defRPr sz="4500">
                <a:solidFill>
                  <a:schemeClr val="bg1"/>
                </a:solidFill>
              </a:defRPr>
            </a:lvl1pPr>
          </a:lstStyle>
          <a:p>
            <a:r>
              <a:rPr lang="en-US"/>
              <a:t>Click to edit Master </a:t>
            </a:r>
            <a:br>
              <a:rPr lang="en-US"/>
            </a:br>
            <a:r>
              <a:rPr lang="en-US"/>
              <a:t>chapter style</a:t>
            </a:r>
          </a:p>
        </p:txBody>
      </p:sp>
      <p:pic>
        <p:nvPicPr>
          <p:cNvPr id="4" name="Picture 3" descr="U.S. Small Business Administration (SBA) logo.">
            <a:extLst>
              <a:ext uri="{FF2B5EF4-FFF2-40B4-BE49-F238E27FC236}">
                <a16:creationId xmlns:a16="http://schemas.microsoft.com/office/drawing/2014/main" id="{0E7F0366-694B-4F1B-A246-5511FB2237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96593" y="566675"/>
            <a:ext cx="2409324" cy="661760"/>
          </a:xfrm>
          <a:prstGeom prst="rect">
            <a:avLst/>
          </a:prstGeom>
        </p:spPr>
      </p:pic>
    </p:spTree>
    <p:extLst>
      <p:ext uri="{BB962C8B-B14F-4D97-AF65-F5344CB8AC3E}">
        <p14:creationId xmlns:p14="http://schemas.microsoft.com/office/powerpoint/2010/main" val="1099447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March 4, 2024</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72738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column - white">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477616" y="1046534"/>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0EBDC47-9A32-FA0B-49AB-05245CE0D2BA}"/>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B3D2A472-31EA-1BB8-E230-5318B9313B83}"/>
              </a:ext>
            </a:extLst>
          </p:cNvPr>
          <p:cNvSpPr>
            <a:spLocks noGrp="1"/>
          </p:cNvSpPr>
          <p:nvPr>
            <p:ph type="sldNum" sz="quarter" idx="4"/>
          </p:nvPr>
        </p:nvSpPr>
        <p:spPr>
          <a:xfrm>
            <a:off x="9370484" y="6528326"/>
            <a:ext cx="2743200" cy="365125"/>
          </a:xfrm>
          <a:prstGeom prst="rect">
            <a:avLst/>
          </a:prstGeom>
        </p:spPr>
        <p:txBody>
          <a:bodyPr vert="horz" lIns="91440" tIns="45720" rIns="91440" bIns="45720" rtlCol="0" anchor="ctr"/>
          <a:lstStyle>
            <a:lvl1pPr algn="r">
              <a:defRPr sz="1200">
                <a:solidFill>
                  <a:schemeClr val="bg1"/>
                </a:solidFill>
              </a:defRPr>
            </a:lvl1pPr>
          </a:lstStyle>
          <a:p>
            <a:fld id="{56F77BE4-587B-4950-85D3-118597CFE039}" type="slidenum">
              <a:rPr lang="en-US" smtClean="0"/>
              <a:pPr/>
              <a:t>‹#›</a:t>
            </a:fld>
            <a:endParaRPr lang="en-US"/>
          </a:p>
        </p:txBody>
      </p:sp>
    </p:spTree>
    <p:extLst>
      <p:ext uri="{BB962C8B-B14F-4D97-AF65-F5344CB8AC3E}">
        <p14:creationId xmlns:p14="http://schemas.microsoft.com/office/powerpoint/2010/main" val="372692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March 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March 4, 2024</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March 4,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March 4,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March 4,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8"/>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March 4, 2024</a:t>
            </a:fld>
            <a:endParaRPr lang="en-US" dirty="0"/>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7" r:id="rId3"/>
    <p:sldLayoutId id="2147483665" r:id="rId4"/>
    <p:sldLayoutId id="2147483651" r:id="rId5"/>
    <p:sldLayoutId id="2147483650" r:id="rId6"/>
    <p:sldLayoutId id="2147483652" r:id="rId7"/>
    <p:sldLayoutId id="2147483653" r:id="rId8"/>
    <p:sldLayoutId id="2147483654" r:id="rId9"/>
    <p:sldLayoutId id="2147483655" r:id="rId10"/>
    <p:sldLayoutId id="2147483656" r:id="rId11"/>
    <p:sldLayoutId id="2147483657" r:id="rId12"/>
    <p:sldLayoutId id="2147483669" r:id="rId13"/>
    <p:sldLayoutId id="2147483670" r:id="rId14"/>
    <p:sldLayoutId id="2147483671" r:id="rId15"/>
    <p:sldLayoutId id="2147483672" r:id="rId16"/>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energy.gov/scep/state-based-home-energy-efficiency-contractor-training-grants" TargetMode="External"/><Relationship Id="rId2" Type="http://schemas.openxmlformats.org/officeDocument/2006/relationships/hyperlink" Target="https://www.energy.gov/femp/state-energy-offices-and-organizations" TargetMode="External"/><Relationship Id="rId1" Type="http://schemas.openxmlformats.org/officeDocument/2006/relationships/slideLayout" Target="../slideLayouts/slideLayout15.xml"/><Relationship Id="rId4" Type="http://schemas.openxmlformats.org/officeDocument/2006/relationships/hyperlink" Target="https://www.energy.gov/save/rebat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www.sba.gov/about-sba/sba-locations/sba-district-offices" TargetMode="External"/><Relationship Id="rId2" Type="http://schemas.openxmlformats.org/officeDocument/2006/relationships/hyperlink" Target="https://www.sba.gov/partners/lenders/7a-loan-program/types-7a-loans#id-sba-express" TargetMode="External"/><Relationship Id="rId1" Type="http://schemas.openxmlformats.org/officeDocument/2006/relationships/slideLayout" Target="../slideLayouts/slideLayout15.xml"/><Relationship Id="rId4" Type="http://schemas.openxmlformats.org/officeDocument/2006/relationships/hyperlink" Target="https://www.sba.gov/local-assistance/resource-partne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energy.gov/save"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819F-77E9-413F-A451-37AA0E27F673}"/>
              </a:ext>
            </a:extLst>
          </p:cNvPr>
          <p:cNvSpPr>
            <a:spLocks noGrp="1"/>
          </p:cNvSpPr>
          <p:nvPr>
            <p:ph type="title"/>
          </p:nvPr>
        </p:nvSpPr>
        <p:spPr>
          <a:xfrm>
            <a:off x="838200" y="213601"/>
            <a:ext cx="10515600" cy="905516"/>
          </a:xfrm>
        </p:spPr>
        <p:txBody>
          <a:bodyPr/>
          <a:lstStyle/>
          <a:p>
            <a:pPr algn="ctr"/>
            <a:r>
              <a:rPr lang="en-US" dirty="0">
                <a:solidFill>
                  <a:schemeClr val="bg1"/>
                </a:solidFill>
              </a:rPr>
              <a:t>SBA: U.S. Small Business Administration</a:t>
            </a:r>
          </a:p>
        </p:txBody>
      </p:sp>
    </p:spTree>
    <p:extLst>
      <p:ext uri="{BB962C8B-B14F-4D97-AF65-F5344CB8AC3E}">
        <p14:creationId xmlns:p14="http://schemas.microsoft.com/office/powerpoint/2010/main" val="377245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50"/>
            <a:ext cx="10967013" cy="598904"/>
          </a:xfrm>
        </p:spPr>
        <p:txBody>
          <a:bodyPr>
            <a:normAutofit fontScale="90000"/>
          </a:bodyPr>
          <a:lstStyle/>
          <a:p>
            <a:r>
              <a:rPr lang="en-US"/>
              <a:t>Key details: Home Electrification and </a:t>
            </a:r>
            <a:br>
              <a:rPr lang="en-US"/>
            </a:br>
            <a:r>
              <a:rPr lang="en-US"/>
              <a:t>Appliance Rebate </a:t>
            </a:r>
          </a:p>
        </p:txBody>
      </p:sp>
      <p:sp>
        <p:nvSpPr>
          <p:cNvPr id="4" name="Slide Number Placeholder 3">
            <a:extLst>
              <a:ext uri="{FF2B5EF4-FFF2-40B4-BE49-F238E27FC236}">
                <a16:creationId xmlns:a16="http://schemas.microsoft.com/office/drawing/2014/main" id="{4A842B71-520F-5A1E-F083-0D229DECC67F}"/>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10</a:t>
            </a:fld>
            <a:endParaRPr lang="en-US"/>
          </a:p>
        </p:txBody>
      </p:sp>
      <p:sp>
        <p:nvSpPr>
          <p:cNvPr id="5" name="Content Placeholder 8">
            <a:extLst>
              <a:ext uri="{FF2B5EF4-FFF2-40B4-BE49-F238E27FC236}">
                <a16:creationId xmlns:a16="http://schemas.microsoft.com/office/drawing/2014/main" id="{9F61909A-CC50-A0EE-5D06-BF13BC73A8E1}"/>
              </a:ext>
            </a:extLst>
          </p:cNvPr>
          <p:cNvSpPr txBox="1">
            <a:spLocks/>
          </p:cNvSpPr>
          <p:nvPr/>
        </p:nvSpPr>
        <p:spPr>
          <a:xfrm>
            <a:off x="841070" y="1669959"/>
            <a:ext cx="10964141" cy="3275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a:latin typeface="Source Sans Pro" panose="020B0503030403020204" pitchFamily="34" charset="0"/>
                <a:ea typeface="Source Sans Pro" panose="020B0503030403020204" pitchFamily="34" charset="0"/>
              </a:rPr>
              <a:t>Who is eligible</a:t>
            </a:r>
          </a:p>
        </p:txBody>
      </p:sp>
      <p:sp>
        <p:nvSpPr>
          <p:cNvPr id="6" name="Content Placeholder 8">
            <a:extLst>
              <a:ext uri="{FF2B5EF4-FFF2-40B4-BE49-F238E27FC236}">
                <a16:creationId xmlns:a16="http://schemas.microsoft.com/office/drawing/2014/main" id="{4D3AEF46-7F98-8214-1C55-738C8F62C6A0}"/>
              </a:ext>
            </a:extLst>
          </p:cNvPr>
          <p:cNvSpPr txBox="1">
            <a:spLocks/>
          </p:cNvSpPr>
          <p:nvPr/>
        </p:nvSpPr>
        <p:spPr>
          <a:xfrm>
            <a:off x="841070" y="2167321"/>
            <a:ext cx="10964141" cy="47861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kern="100" dirty="0">
                <a:effectLst/>
                <a:latin typeface="Source Sans Pro" panose="020B0503030403020204" pitchFamily="34" charset="0"/>
                <a:ea typeface="Source Sans Pro" panose="020B0503030403020204" pitchFamily="34" charset="0"/>
                <a:cs typeface="Arial" panose="020B0604020202020204" pitchFamily="34" charset="0"/>
              </a:rPr>
              <a:t>This rebate is only available to:</a:t>
            </a:r>
          </a:p>
          <a:p>
            <a:r>
              <a:rPr lang="en-US" sz="2000" kern="100" dirty="0">
                <a:effectLst/>
                <a:latin typeface="Source Sans Pro" panose="020B0503030403020204" pitchFamily="34" charset="0"/>
                <a:ea typeface="Source Sans Pro" panose="020B0503030403020204" pitchFamily="34" charset="0"/>
                <a:cs typeface="Arial" panose="020B0604020202020204" pitchFamily="34" charset="0"/>
              </a:rPr>
              <a:t>low- or moderate-income households</a:t>
            </a:r>
          </a:p>
          <a:p>
            <a:r>
              <a:rPr lang="en-US" sz="2000" kern="100" dirty="0">
                <a:effectLst/>
                <a:latin typeface="Source Sans Pro" panose="020B0503030403020204" pitchFamily="34" charset="0"/>
                <a:ea typeface="Source Sans Pro" panose="020B0503030403020204" pitchFamily="34" charset="0"/>
                <a:cs typeface="Arial" panose="020B0604020202020204" pitchFamily="34" charset="0"/>
              </a:rPr>
              <a:t>individuals or entities that own a multifamily building with low- or moderate-income households comprising at least 50% of the residents</a:t>
            </a:r>
          </a:p>
          <a:p>
            <a:r>
              <a:rPr lang="en-US" sz="2000" kern="100" dirty="0">
                <a:effectLst/>
                <a:latin typeface="Source Sans Pro" panose="020B0503030403020204" pitchFamily="34" charset="0"/>
                <a:ea typeface="Source Sans Pro" panose="020B0503030403020204" pitchFamily="34" charset="0"/>
                <a:cs typeface="Arial" panose="020B0604020202020204" pitchFamily="34" charset="0"/>
              </a:rPr>
              <a:t>governmental, commercial, or nonprofit entities that are carrying out projects for low- or moderate-income households or multifamily building owners</a:t>
            </a:r>
          </a:p>
          <a:p>
            <a:pPr marL="0" indent="0">
              <a:buNone/>
            </a:pPr>
            <a:r>
              <a:rPr lang="en-US" sz="2000" kern="100" dirty="0">
                <a:effectLst/>
                <a:latin typeface="Source Sans Pro" panose="020B0503030403020204" pitchFamily="34" charset="0"/>
                <a:ea typeface="Source Sans Pro" panose="020B0503030403020204" pitchFamily="34" charset="0"/>
                <a:cs typeface="Arial" panose="020B0604020202020204" pitchFamily="34" charset="0"/>
              </a:rPr>
              <a:t>Low-income households refer to those earning less than 80% of their area median income (AMI). Moderate income is 80-150% of AMI. Up to 100% of costs will be reimbursed for low-income families and up to 50% for moderate-income families.</a:t>
            </a:r>
            <a:endParaRPr lang="en-US" sz="20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3388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lstStyle/>
          <a:p>
            <a:r>
              <a:rPr lang="en-US"/>
              <a:t>What are the next steps for my small business?</a:t>
            </a:r>
          </a:p>
        </p:txBody>
      </p:sp>
      <p:sp>
        <p:nvSpPr>
          <p:cNvPr id="3" name="Content Placeholder 2">
            <a:extLst>
              <a:ext uri="{FF2B5EF4-FFF2-40B4-BE49-F238E27FC236}">
                <a16:creationId xmlns:a16="http://schemas.microsoft.com/office/drawing/2014/main" id="{FEF3A1BE-47F3-ACDF-B91F-7824CD42F58F}"/>
              </a:ext>
            </a:extLst>
          </p:cNvPr>
          <p:cNvSpPr>
            <a:spLocks noGrp="1"/>
          </p:cNvSpPr>
          <p:nvPr>
            <p:ph idx="1"/>
          </p:nvPr>
        </p:nvSpPr>
        <p:spPr>
          <a:xfrm>
            <a:off x="838200" y="1408144"/>
            <a:ext cx="10515600" cy="4786156"/>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b="1" kern="100" dirty="0">
                <a:effectLst/>
                <a:latin typeface="Source Sans Pro" panose="020B0503030403020204" pitchFamily="34" charset="0"/>
                <a:ea typeface="Source Sans Pro" panose="020B0503030403020204" pitchFamily="34" charset="0"/>
                <a:cs typeface="Arial" panose="020B0604020202020204" pitchFamily="34" charset="0"/>
              </a:rPr>
              <a:t>Becoming an approved home energy contractor</a:t>
            </a:r>
            <a:r>
              <a:rPr lang="en-US" sz="2000" kern="100" dirty="0">
                <a:effectLst/>
                <a:latin typeface="Source Sans Pro" panose="020B0503030403020204" pitchFamily="34" charset="0"/>
                <a:ea typeface="Source Sans Pro" panose="020B0503030403020204" pitchFamily="34" charset="0"/>
                <a:cs typeface="Arial" panose="020B0604020202020204" pitchFamily="34" charset="0"/>
              </a:rPr>
              <a:t> </a:t>
            </a:r>
            <a:r>
              <a:rPr lang="en-US" sz="2000" b="1" kern="100" dirty="0">
                <a:effectLst/>
                <a:latin typeface="Source Sans Pro" panose="020B0503030403020204" pitchFamily="34" charset="0"/>
                <a:ea typeface="Source Sans Pro" panose="020B0503030403020204" pitchFamily="34" charset="0"/>
                <a:cs typeface="Arial" panose="020B0604020202020204" pitchFamily="34" charset="0"/>
              </a:rPr>
              <a:t>— if your small business:</a:t>
            </a:r>
            <a:r>
              <a:rPr lang="en-US" sz="2000" kern="100" dirty="0">
                <a:effectLst/>
                <a:latin typeface="Source Sans Pro" panose="020B0503030403020204" pitchFamily="34" charset="0"/>
                <a:ea typeface="Source Sans Pro" panose="020B0503030403020204" pitchFamily="34" charset="0"/>
                <a:cs typeface="Arial" panose="020B0604020202020204" pitchFamily="34" charset="0"/>
              </a:rPr>
              <a:t> </a:t>
            </a:r>
          </a:p>
          <a:p>
            <a:pPr marL="742950" marR="0" lvl="1" indent="-285750">
              <a:lnSpc>
                <a:spcPct val="107000"/>
              </a:lnSpc>
              <a:spcBef>
                <a:spcPts val="0"/>
              </a:spcBef>
              <a:spcAft>
                <a:spcPts val="0"/>
              </a:spcAft>
              <a:buFont typeface="Courier New" panose="02070309020205020404" pitchFamily="49" charset="0"/>
              <a:buChar char="o"/>
            </a:pPr>
            <a:r>
              <a:rPr lang="en-US" kern="100" dirty="0">
                <a:effectLst/>
                <a:latin typeface="Source Sans Pro" panose="020B0503030403020204" pitchFamily="34" charset="0"/>
                <a:ea typeface="Source Sans Pro" panose="020B0503030403020204" pitchFamily="34" charset="0"/>
                <a:cs typeface="Arial" panose="020B0604020202020204" pitchFamily="34" charset="0"/>
              </a:rPr>
              <a:t>Is already completing energy efficiency projects, </a:t>
            </a:r>
            <a:r>
              <a:rPr lang="en-US" u="sng" kern="100" dirty="0">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2"/>
              </a:rPr>
              <a:t>contact your state energy office</a:t>
            </a:r>
            <a:r>
              <a:rPr lang="en-US" kern="100" dirty="0">
                <a:effectLst/>
                <a:latin typeface="Source Sans Pro" panose="020B0503030403020204" pitchFamily="34" charset="0"/>
                <a:ea typeface="Source Sans Pro" panose="020B0503030403020204" pitchFamily="34" charset="0"/>
                <a:cs typeface="Arial" panose="020B0604020202020204" pitchFamily="34" charset="0"/>
              </a:rPr>
              <a:t> to become an approved home energy contractor. </a:t>
            </a:r>
          </a:p>
          <a:p>
            <a:pPr marL="742950" marR="0" lvl="1" indent="-285750">
              <a:lnSpc>
                <a:spcPct val="107000"/>
              </a:lnSpc>
              <a:spcBef>
                <a:spcPts val="0"/>
              </a:spcBef>
              <a:spcAft>
                <a:spcPts val="0"/>
              </a:spcAft>
              <a:buFont typeface="Courier New" panose="02070309020205020404" pitchFamily="49" charset="0"/>
              <a:buChar char="o"/>
            </a:pPr>
            <a:r>
              <a:rPr lang="en-US" kern="100" dirty="0">
                <a:effectLst/>
                <a:latin typeface="Source Sans Pro" panose="020B0503030403020204" pitchFamily="34" charset="0"/>
                <a:ea typeface="Source Sans Pro" panose="020B0503030403020204" pitchFamily="34" charset="0"/>
                <a:cs typeface="Arial" panose="020B0604020202020204" pitchFamily="34" charset="0"/>
              </a:rPr>
              <a:t>Needs training to be business-ready, </a:t>
            </a:r>
            <a:r>
              <a:rPr lang="en-US" u="sng" kern="100" dirty="0">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3"/>
              </a:rPr>
              <a:t>find the latest information on energy efficiency training in your state</a:t>
            </a:r>
            <a:r>
              <a:rPr lang="en-US" kern="100" dirty="0">
                <a:effectLst/>
                <a:latin typeface="Source Sans Pro" panose="020B0503030403020204" pitchFamily="34" charset="0"/>
                <a:ea typeface="Source Sans Pro" panose="020B050303040302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000" b="1" kern="100" dirty="0">
                <a:effectLst/>
                <a:latin typeface="Source Sans Pro" panose="020B0503030403020204" pitchFamily="34" charset="0"/>
                <a:ea typeface="Source Sans Pro" panose="020B0503030403020204" pitchFamily="34" charset="0"/>
                <a:cs typeface="Arial" panose="020B0604020202020204" pitchFamily="34" charset="0"/>
              </a:rPr>
              <a:t>Learning the details of your state program</a:t>
            </a:r>
            <a:r>
              <a:rPr lang="en-US" sz="2000" kern="100" dirty="0">
                <a:effectLst/>
                <a:latin typeface="Source Sans Pro" panose="020B0503030403020204" pitchFamily="34" charset="0"/>
                <a:ea typeface="Source Sans Pro" panose="020B0503030403020204" pitchFamily="34" charset="0"/>
                <a:cs typeface="Arial" panose="020B0604020202020204" pitchFamily="34" charset="0"/>
              </a:rPr>
              <a:t>: </a:t>
            </a:r>
            <a:r>
              <a:rPr lang="en-US" sz="2000" u="sng" kern="100" dirty="0">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rPr>
              <a:t>Visit </a:t>
            </a:r>
            <a:r>
              <a:rPr lang="en-US" sz="2000" u="sng" kern="100" dirty="0">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4"/>
              </a:rPr>
              <a:t>DOE’s website</a:t>
            </a:r>
            <a:r>
              <a:rPr lang="en-US" sz="2000" kern="100" dirty="0">
                <a:effectLst/>
                <a:latin typeface="Source Sans Pro" panose="020B0503030403020204" pitchFamily="34" charset="0"/>
                <a:ea typeface="Source Sans Pro" panose="020B0503030403020204" pitchFamily="34" charset="0"/>
                <a:cs typeface="Arial" panose="020B0604020202020204" pitchFamily="34" charset="0"/>
              </a:rPr>
              <a:t> and click on your state to link to its energy office.  </a:t>
            </a:r>
          </a:p>
          <a:p>
            <a:pPr lvl="1"/>
            <a:endParaRPr lang="en-US" i="1" dirty="0"/>
          </a:p>
          <a:p>
            <a:pPr lvl="1"/>
            <a:endParaRPr lang="en-US" i="1" dirty="0"/>
          </a:p>
        </p:txBody>
      </p:sp>
      <p:sp>
        <p:nvSpPr>
          <p:cNvPr id="4" name="Slide Number Placeholder 3">
            <a:extLst>
              <a:ext uri="{FF2B5EF4-FFF2-40B4-BE49-F238E27FC236}">
                <a16:creationId xmlns:a16="http://schemas.microsoft.com/office/drawing/2014/main" id="{1DA7176A-0083-EBA9-20AC-4E3806C7F91E}"/>
              </a:ext>
            </a:extLst>
          </p:cNvPr>
          <p:cNvSpPr>
            <a:spLocks noGrp="1"/>
          </p:cNvSpPr>
          <p:nvPr>
            <p:ph type="sldNum" sz="quarter" idx="12"/>
          </p:nvPr>
        </p:nvSpPr>
        <p:spPr/>
        <p:txBody>
          <a:bodyPr/>
          <a:lstStyle/>
          <a:p>
            <a:fld id="{B1AB44B9-F1EC-4F4B-88D4-413245C9CD3E}" type="slidenum">
              <a:rPr lang="en-US" smtClean="0"/>
              <a:t>11</a:t>
            </a:fld>
            <a:endParaRPr lang="en-US"/>
          </a:p>
        </p:txBody>
      </p:sp>
    </p:spTree>
    <p:extLst>
      <p:ext uri="{BB962C8B-B14F-4D97-AF65-F5344CB8AC3E}">
        <p14:creationId xmlns:p14="http://schemas.microsoft.com/office/powerpoint/2010/main" val="145650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lstStyle/>
          <a:p>
            <a:r>
              <a:rPr lang="en-US"/>
              <a:t>Let’s walk through an example</a:t>
            </a:r>
          </a:p>
        </p:txBody>
      </p:sp>
      <p:sp>
        <p:nvSpPr>
          <p:cNvPr id="4" name="Slide Number Placeholder 3">
            <a:extLst>
              <a:ext uri="{FF2B5EF4-FFF2-40B4-BE49-F238E27FC236}">
                <a16:creationId xmlns:a16="http://schemas.microsoft.com/office/drawing/2014/main" id="{1DA7176A-0083-EBA9-20AC-4E3806C7F91E}"/>
              </a:ext>
            </a:extLst>
          </p:cNvPr>
          <p:cNvSpPr>
            <a:spLocks noGrp="1"/>
          </p:cNvSpPr>
          <p:nvPr>
            <p:ph type="sldNum" sz="quarter" idx="12"/>
          </p:nvPr>
        </p:nvSpPr>
        <p:spPr/>
        <p:txBody>
          <a:bodyPr/>
          <a:lstStyle/>
          <a:p>
            <a:fld id="{B1AB44B9-F1EC-4F4B-88D4-413245C9CD3E}" type="slidenum">
              <a:rPr lang="en-US" smtClean="0"/>
              <a:t>12</a:t>
            </a:fld>
            <a:endParaRPr lang="en-US"/>
          </a:p>
        </p:txBody>
      </p:sp>
      <p:sp>
        <p:nvSpPr>
          <p:cNvPr id="7" name="Content Placeholder 6">
            <a:extLst>
              <a:ext uri="{FF2B5EF4-FFF2-40B4-BE49-F238E27FC236}">
                <a16:creationId xmlns:a16="http://schemas.microsoft.com/office/drawing/2014/main" id="{1EB22F89-4004-2AAB-B0DF-C589212A3549}"/>
              </a:ext>
            </a:extLst>
          </p:cNvPr>
          <p:cNvSpPr>
            <a:spLocks noGrp="1"/>
          </p:cNvSpPr>
          <p:nvPr>
            <p:ph idx="1"/>
          </p:nvPr>
        </p:nvSpPr>
        <p:spPr/>
        <p:txBody>
          <a:bodyPr vert="horz" lIns="91440" tIns="45720" rIns="91440" bIns="45720" rtlCol="0" anchor="t">
            <a:normAutofit fontScale="92500" lnSpcReduction="20000"/>
          </a:bodyPr>
          <a:lstStyle/>
          <a:p>
            <a:r>
              <a:rPr lang="en-US">
                <a:latin typeface="Source Sans Pro"/>
                <a:ea typeface="Source Sans Pro"/>
              </a:rPr>
              <a:t>Bob has 6 employees and installs HVAC systems in _____ state. </a:t>
            </a:r>
            <a:endParaRPr lang="en-US"/>
          </a:p>
          <a:p>
            <a:r>
              <a:rPr lang="en-US">
                <a:latin typeface="Source Sans Pro"/>
                <a:ea typeface="Source Sans Pro"/>
              </a:rPr>
              <a:t>Bob learns about the rebates and wants to take advantage of them.</a:t>
            </a:r>
          </a:p>
          <a:p>
            <a:r>
              <a:rPr lang="en-US">
                <a:latin typeface="Source Sans Pro"/>
                <a:ea typeface="Source Sans Pro"/>
              </a:rPr>
              <a:t>Bob signs up to receive updates from his state’s energy office website. </a:t>
            </a:r>
            <a:endParaRPr lang="en-US"/>
          </a:p>
          <a:p>
            <a:r>
              <a:rPr lang="en-US">
                <a:latin typeface="Source Sans Pro"/>
                <a:ea typeface="Source Sans Pro"/>
              </a:rPr>
              <a:t>Bob receives news that the rebate program is open in his state. </a:t>
            </a:r>
            <a:endParaRPr lang="en-US"/>
          </a:p>
          <a:p>
            <a:r>
              <a:rPr lang="en-US">
                <a:latin typeface="Source Sans Pro"/>
                <a:ea typeface="Source Sans Pro"/>
              </a:rPr>
              <a:t>Bob applies to be an approved home efficiency contractor. </a:t>
            </a:r>
            <a:endParaRPr lang="en-US"/>
          </a:p>
          <a:p>
            <a:r>
              <a:rPr lang="en-US">
                <a:latin typeface="Source Sans Pro"/>
                <a:ea typeface="Source Sans Pro"/>
              </a:rPr>
              <a:t>Bob is approved.</a:t>
            </a:r>
          </a:p>
          <a:p>
            <a:r>
              <a:rPr lang="en-US">
                <a:latin typeface="Source Sans Pro"/>
                <a:ea typeface="Source Sans Pro"/>
              </a:rPr>
              <a:t>Bob completes his first project. His customer pays him the amount due minus the rebate.</a:t>
            </a:r>
          </a:p>
          <a:p>
            <a:r>
              <a:rPr lang="en-US">
                <a:latin typeface="Source Sans Pro"/>
                <a:ea typeface="Source Sans Pro"/>
              </a:rPr>
              <a:t>He uploads proof of completion to his state’s website. </a:t>
            </a:r>
            <a:endParaRPr lang="en-US"/>
          </a:p>
          <a:p>
            <a:r>
              <a:rPr lang="en-US">
                <a:latin typeface="Source Sans Pro"/>
                <a:ea typeface="Source Sans Pro"/>
              </a:rPr>
              <a:t>He receives the rebated amount from his state in 90 days, making him whole on the transaction.  </a:t>
            </a:r>
          </a:p>
          <a:p>
            <a:endParaRPr lang="en-US"/>
          </a:p>
          <a:p>
            <a:endParaRPr lang="en-US"/>
          </a:p>
        </p:txBody>
      </p:sp>
    </p:spTree>
    <p:extLst>
      <p:ext uri="{BB962C8B-B14F-4D97-AF65-F5344CB8AC3E}">
        <p14:creationId xmlns:p14="http://schemas.microsoft.com/office/powerpoint/2010/main" val="100375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8BD37F-8B84-15E3-CC1C-E2A234B75479}"/>
              </a:ext>
              <a:ext uri="{C183D7F6-B498-43B3-948B-1728B52AA6E4}">
                <adec:decorative xmlns:adec="http://schemas.microsoft.com/office/drawing/2017/decorative" val="1"/>
              </a:ext>
            </a:extLst>
          </p:cNvPr>
          <p:cNvCxnSpPr>
            <a:cxnSpLocks/>
          </p:cNvCxnSpPr>
          <p:nvPr/>
        </p:nvCxnSpPr>
        <p:spPr>
          <a:xfrm>
            <a:off x="3767095" y="3498585"/>
            <a:ext cx="0" cy="2360482"/>
          </a:xfrm>
          <a:prstGeom prst="line">
            <a:avLst/>
          </a:prstGeom>
          <a:ln>
            <a:solidFill>
              <a:schemeClr val="bg1"/>
            </a:solidFill>
          </a:ln>
          <a:effectLst/>
        </p:spPr>
        <p:style>
          <a:lnRef idx="3">
            <a:schemeClr val="accent4"/>
          </a:lnRef>
          <a:fillRef idx="0">
            <a:schemeClr val="accent4"/>
          </a:fillRef>
          <a:effectRef idx="2">
            <a:schemeClr val="accent4"/>
          </a:effectRef>
          <a:fontRef idx="minor">
            <a:schemeClr val="tx1"/>
          </a:fontRef>
        </p:style>
      </p:cxnSp>
      <p:sp>
        <p:nvSpPr>
          <p:cNvPr id="5" name="Title 4">
            <a:extLst>
              <a:ext uri="{FF2B5EF4-FFF2-40B4-BE49-F238E27FC236}">
                <a16:creationId xmlns:a16="http://schemas.microsoft.com/office/drawing/2014/main" id="{D2FB263A-DC14-0A93-314A-B139BB5A2BC7}"/>
              </a:ext>
            </a:extLst>
          </p:cNvPr>
          <p:cNvSpPr>
            <a:spLocks noGrp="1"/>
          </p:cNvSpPr>
          <p:nvPr>
            <p:ph type="title"/>
          </p:nvPr>
        </p:nvSpPr>
        <p:spPr/>
        <p:txBody>
          <a:bodyPr/>
          <a:lstStyle/>
          <a:p>
            <a:r>
              <a:rPr lang="en-US"/>
              <a:t>When will the resources come online?</a:t>
            </a:r>
            <a:endParaRPr lang="en-US">
              <a:solidFill>
                <a:srgbClr val="05709E"/>
              </a:solidFill>
            </a:endParaRPr>
          </a:p>
        </p:txBody>
      </p:sp>
      <p:sp>
        <p:nvSpPr>
          <p:cNvPr id="19" name="TextBox 18">
            <a:extLst>
              <a:ext uri="{FF2B5EF4-FFF2-40B4-BE49-F238E27FC236}">
                <a16:creationId xmlns:a16="http://schemas.microsoft.com/office/drawing/2014/main" id="{7060F07F-028D-873C-FA43-D7218A7E3B84}"/>
              </a:ext>
            </a:extLst>
          </p:cNvPr>
          <p:cNvSpPr txBox="1"/>
          <p:nvPr/>
        </p:nvSpPr>
        <p:spPr>
          <a:xfrm>
            <a:off x="2094905" y="1456658"/>
            <a:ext cx="9311032" cy="1569660"/>
          </a:xfrm>
          <a:prstGeom prst="rect">
            <a:avLst/>
          </a:prstGeom>
          <a:noFill/>
        </p:spPr>
        <p:txBody>
          <a:bodyPr wrap="square" lIns="91440" tIns="45720" rIns="91440" bIns="45720" rtlCol="0" anchor="t">
            <a:spAutoFit/>
          </a:bodyPr>
          <a:lstStyle/>
          <a:p>
            <a:pPr>
              <a:defRPr/>
            </a:pPr>
            <a:r>
              <a:rPr lang="en-US" sz="2400">
                <a:latin typeface="Avenir LT Std 45 Book"/>
              </a:rPr>
              <a:t>Jul-Dec 2023: DOE issued program guidance, technical assistance</a:t>
            </a:r>
          </a:p>
          <a:p>
            <a:pPr>
              <a:defRPr/>
            </a:pPr>
            <a:r>
              <a:rPr lang="en-US" sz="2400">
                <a:latin typeface="Avenir LT Std 45 Book"/>
              </a:rPr>
              <a:t>documents, and early administrative funding for states to take first steps in developing programs.</a:t>
            </a:r>
          </a:p>
          <a:p>
            <a:pPr>
              <a:defRPr/>
            </a:pPr>
            <a:endParaRPr lang="en-US" sz="2400" b="0" i="0" u="none" strike="noStrike" kern="1200" cap="none" spc="0" normalizeH="0" baseline="0" noProof="0">
              <a:ln>
                <a:noFill/>
              </a:ln>
              <a:effectLst/>
              <a:uLnTx/>
              <a:uFillTx/>
              <a:latin typeface="Avenir LT Std 45 Book"/>
            </a:endParaRPr>
          </a:p>
        </p:txBody>
      </p:sp>
      <p:sp>
        <p:nvSpPr>
          <p:cNvPr id="24" name="TextBox 23">
            <a:extLst>
              <a:ext uri="{FF2B5EF4-FFF2-40B4-BE49-F238E27FC236}">
                <a16:creationId xmlns:a16="http://schemas.microsoft.com/office/drawing/2014/main" id="{B95A5D83-559B-4B42-061D-09E2E19967B2}"/>
              </a:ext>
            </a:extLst>
          </p:cNvPr>
          <p:cNvSpPr txBox="1"/>
          <p:nvPr/>
        </p:nvSpPr>
        <p:spPr>
          <a:xfrm>
            <a:off x="2094905" y="2719428"/>
            <a:ext cx="9258893" cy="461665"/>
          </a:xfrm>
          <a:prstGeom prst="rect">
            <a:avLst/>
          </a:prstGeom>
          <a:noFill/>
        </p:spPr>
        <p:txBody>
          <a:bodyPr wrap="square" lIns="91440" tIns="45720" rIns="91440" bIns="45720" rtlCol="0" anchor="t">
            <a:spAutoFit/>
          </a:bodyPr>
          <a:lstStyle/>
          <a:p>
            <a:pPr>
              <a:defRPr/>
            </a:pPr>
            <a:r>
              <a:rPr lang="en-US" sz="2400">
                <a:latin typeface="Avenir LT Std 45 Book"/>
              </a:rPr>
              <a:t>Jan 2024: DOE received first state applications for full program funding.</a:t>
            </a:r>
            <a:endParaRPr lang="en-US" sz="2400" b="0" i="0" u="none" strike="noStrike" kern="1200" cap="none" spc="0" normalizeH="0" baseline="0" noProof="0">
              <a:ln>
                <a:noFill/>
              </a:ln>
              <a:effectLst/>
              <a:uLnTx/>
              <a:uFillTx/>
              <a:latin typeface="Avenir LT Std 45 Book"/>
            </a:endParaRPr>
          </a:p>
        </p:txBody>
      </p:sp>
      <p:sp>
        <p:nvSpPr>
          <p:cNvPr id="7" name="TextBox 6">
            <a:extLst>
              <a:ext uri="{FF2B5EF4-FFF2-40B4-BE49-F238E27FC236}">
                <a16:creationId xmlns:a16="http://schemas.microsoft.com/office/drawing/2014/main" id="{94E95528-B168-ED6A-DEC1-1F903E33DCCA}"/>
              </a:ext>
            </a:extLst>
          </p:cNvPr>
          <p:cNvSpPr txBox="1"/>
          <p:nvPr/>
        </p:nvSpPr>
        <p:spPr>
          <a:xfrm>
            <a:off x="2094905" y="4138149"/>
            <a:ext cx="9258890" cy="830997"/>
          </a:xfrm>
          <a:prstGeom prst="rect">
            <a:avLst/>
          </a:prstGeom>
          <a:noFill/>
        </p:spPr>
        <p:txBody>
          <a:bodyPr wrap="square" lIns="91440" tIns="45720" rIns="91440" bIns="45720" rtlCol="0" anchor="t">
            <a:spAutoFit/>
          </a:bodyPr>
          <a:lstStyle/>
          <a:p>
            <a:pPr>
              <a:defRPr/>
            </a:pPr>
            <a:r>
              <a:rPr lang="en-US" sz="2400">
                <a:latin typeface="Avenir LT Std 45 Book"/>
              </a:rPr>
              <a:t>Spring-Summer 2024 (forecasted):Initial programs launch, additional states apply for funding.</a:t>
            </a:r>
          </a:p>
        </p:txBody>
      </p:sp>
      <p:sp>
        <p:nvSpPr>
          <p:cNvPr id="8" name="TextBox 7">
            <a:extLst>
              <a:ext uri="{FF2B5EF4-FFF2-40B4-BE49-F238E27FC236}">
                <a16:creationId xmlns:a16="http://schemas.microsoft.com/office/drawing/2014/main" id="{2AABA4D1-4BEE-1FE7-FED0-36E2D15A9882}"/>
              </a:ext>
            </a:extLst>
          </p:cNvPr>
          <p:cNvSpPr txBox="1"/>
          <p:nvPr/>
        </p:nvSpPr>
        <p:spPr>
          <a:xfrm>
            <a:off x="2094905" y="5258902"/>
            <a:ext cx="9258890" cy="830997"/>
          </a:xfrm>
          <a:prstGeom prst="rect">
            <a:avLst/>
          </a:prstGeom>
          <a:noFill/>
        </p:spPr>
        <p:txBody>
          <a:bodyPr wrap="square" lIns="91440" tIns="45720" rIns="91440" bIns="45720" rtlCol="0" anchor="t">
            <a:spAutoFit/>
          </a:bodyPr>
          <a:lstStyle/>
          <a:p>
            <a:pPr>
              <a:defRPr/>
            </a:pPr>
            <a:r>
              <a:rPr lang="en-US" sz="2400">
                <a:latin typeface="Avenir LT Std 45 Book"/>
              </a:rPr>
              <a:t>Fall 2024-Spring 2025 (forecasted): Final states apply for funding and</a:t>
            </a:r>
          </a:p>
          <a:p>
            <a:pPr>
              <a:defRPr/>
            </a:pPr>
            <a:r>
              <a:rPr lang="en-US" sz="2400">
                <a:latin typeface="Avenir LT Std 45 Book"/>
              </a:rPr>
              <a:t>remaining programs launch.</a:t>
            </a:r>
          </a:p>
        </p:txBody>
      </p:sp>
      <p:pic>
        <p:nvPicPr>
          <p:cNvPr id="4" name="Graphic 3">
            <a:extLst>
              <a:ext uri="{FF2B5EF4-FFF2-40B4-BE49-F238E27FC236}">
                <a16:creationId xmlns:a16="http://schemas.microsoft.com/office/drawing/2014/main" id="{948FCA01-516A-ED01-BCCE-531B6CF679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V="1">
            <a:off x="712494" y="2617973"/>
            <a:ext cx="1203441" cy="1203441"/>
          </a:xfrm>
          <a:prstGeom prst="rect">
            <a:avLst/>
          </a:prstGeom>
        </p:spPr>
      </p:pic>
      <p:pic>
        <p:nvPicPr>
          <p:cNvPr id="12" name="Graphic 11">
            <a:extLst>
              <a:ext uri="{FF2B5EF4-FFF2-40B4-BE49-F238E27FC236}">
                <a16:creationId xmlns:a16="http://schemas.microsoft.com/office/drawing/2014/main" id="{2413372A-D9A1-B9E8-9E94-53B14F42C08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V="1">
            <a:off x="648149" y="1154686"/>
            <a:ext cx="1342346" cy="1342346"/>
          </a:xfrm>
          <a:prstGeom prst="rect">
            <a:avLst/>
          </a:prstGeom>
        </p:spPr>
      </p:pic>
      <p:pic>
        <p:nvPicPr>
          <p:cNvPr id="14" name="Graphic 13">
            <a:extLst>
              <a:ext uri="{FF2B5EF4-FFF2-40B4-BE49-F238E27FC236}">
                <a16:creationId xmlns:a16="http://schemas.microsoft.com/office/drawing/2014/main" id="{315F94D1-F450-2A4B-4125-5E8A31F0E4E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flipV="1">
            <a:off x="658646" y="5285706"/>
            <a:ext cx="1200329" cy="1200329"/>
          </a:xfrm>
          <a:prstGeom prst="rect">
            <a:avLst/>
          </a:prstGeom>
        </p:spPr>
      </p:pic>
      <p:pic>
        <p:nvPicPr>
          <p:cNvPr id="17" name="Graphic 16">
            <a:extLst>
              <a:ext uri="{FF2B5EF4-FFF2-40B4-BE49-F238E27FC236}">
                <a16:creationId xmlns:a16="http://schemas.microsoft.com/office/drawing/2014/main" id="{DEAA471C-AABC-4D10-7459-948518B4FC3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flipV="1">
            <a:off x="703660" y="3951840"/>
            <a:ext cx="1203441" cy="1203441"/>
          </a:xfrm>
          <a:prstGeom prst="rect">
            <a:avLst/>
          </a:prstGeom>
        </p:spPr>
      </p:pic>
    </p:spTree>
    <p:extLst>
      <p:ext uri="{BB962C8B-B14F-4D97-AF65-F5344CB8AC3E}">
        <p14:creationId xmlns:p14="http://schemas.microsoft.com/office/powerpoint/2010/main" val="342488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lstStyle/>
          <a:p>
            <a:r>
              <a:rPr lang="en-US"/>
              <a:t>How SBA can help </a:t>
            </a:r>
          </a:p>
        </p:txBody>
      </p:sp>
      <p:sp>
        <p:nvSpPr>
          <p:cNvPr id="3" name="Content Placeholder 2">
            <a:extLst>
              <a:ext uri="{FF2B5EF4-FFF2-40B4-BE49-F238E27FC236}">
                <a16:creationId xmlns:a16="http://schemas.microsoft.com/office/drawing/2014/main" id="{FEF3A1BE-47F3-ACDF-B91F-7824CD42F58F}"/>
              </a:ext>
            </a:extLst>
          </p:cNvPr>
          <p:cNvSpPr>
            <a:spLocks noGrp="1"/>
          </p:cNvSpPr>
          <p:nvPr>
            <p:ph idx="1"/>
          </p:nvPr>
        </p:nvSpPr>
        <p:spPr>
          <a:xfrm>
            <a:off x="838200" y="1850932"/>
            <a:ext cx="5025272" cy="911478"/>
          </a:xfrm>
        </p:spPr>
        <p:txBody>
          <a:bodyPr>
            <a:noAutofit/>
          </a:bodyPr>
          <a:lstStyle/>
          <a:p>
            <a:pPr marL="0" indent="0">
              <a:buNone/>
            </a:pPr>
            <a:r>
              <a:rPr lang="en-US" sz="2000"/>
              <a:t>I am worried about the lag time between completing projects and receiving rebates. I need cash on hand to manage my day to day.</a:t>
            </a:r>
          </a:p>
        </p:txBody>
      </p:sp>
      <p:sp>
        <p:nvSpPr>
          <p:cNvPr id="7" name="Arrow: Chevron 6" descr="Then">
            <a:extLst>
              <a:ext uri="{FF2B5EF4-FFF2-40B4-BE49-F238E27FC236}">
                <a16:creationId xmlns:a16="http://schemas.microsoft.com/office/drawing/2014/main" id="{C0A9EB63-3705-7091-105C-A20893059513}"/>
              </a:ext>
            </a:extLst>
          </p:cNvPr>
          <p:cNvSpPr/>
          <p:nvPr/>
        </p:nvSpPr>
        <p:spPr>
          <a:xfrm>
            <a:off x="5959011" y="2012398"/>
            <a:ext cx="452063" cy="410966"/>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5" name="Content Placeholder 2">
            <a:extLst>
              <a:ext uri="{FF2B5EF4-FFF2-40B4-BE49-F238E27FC236}">
                <a16:creationId xmlns:a16="http://schemas.microsoft.com/office/drawing/2014/main" id="{85A47D50-1962-B8A3-A3F7-AA4BB7CD46F5}"/>
              </a:ext>
            </a:extLst>
          </p:cNvPr>
          <p:cNvSpPr txBox="1">
            <a:spLocks/>
          </p:cNvSpPr>
          <p:nvPr/>
        </p:nvSpPr>
        <p:spPr>
          <a:xfrm>
            <a:off x="6579948" y="1850932"/>
            <a:ext cx="5025272" cy="91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a:t>Consider asking your local lender about accessing an </a:t>
            </a:r>
            <a:r>
              <a:rPr lang="en-US" sz="2000">
                <a:hlinkClick r:id="rId2"/>
              </a:rPr>
              <a:t>SBA Express </a:t>
            </a:r>
            <a:r>
              <a:rPr lang="en-US" sz="2000"/>
              <a:t>loan to meet your working capital needs.</a:t>
            </a:r>
          </a:p>
        </p:txBody>
      </p:sp>
      <p:sp>
        <p:nvSpPr>
          <p:cNvPr id="4" name="Slide Number Placeholder 3">
            <a:extLst>
              <a:ext uri="{FF2B5EF4-FFF2-40B4-BE49-F238E27FC236}">
                <a16:creationId xmlns:a16="http://schemas.microsoft.com/office/drawing/2014/main" id="{1DA7176A-0083-EBA9-20AC-4E3806C7F91E}"/>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14</a:t>
            </a:fld>
            <a:endParaRPr lang="en-US"/>
          </a:p>
        </p:txBody>
      </p:sp>
      <p:sp>
        <p:nvSpPr>
          <p:cNvPr id="8" name="Content Placeholder 2">
            <a:extLst>
              <a:ext uri="{FF2B5EF4-FFF2-40B4-BE49-F238E27FC236}">
                <a16:creationId xmlns:a16="http://schemas.microsoft.com/office/drawing/2014/main" id="{E62A29C8-D826-FCDC-B6B4-932141F6DDD6}"/>
              </a:ext>
            </a:extLst>
          </p:cNvPr>
          <p:cNvSpPr txBox="1">
            <a:spLocks/>
          </p:cNvSpPr>
          <p:nvPr/>
        </p:nvSpPr>
        <p:spPr>
          <a:xfrm>
            <a:off x="838200" y="3545598"/>
            <a:ext cx="5025272" cy="91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a:t>I need general business counseling and advice as I think about growing my clean energy and energy efficiency services.</a:t>
            </a:r>
          </a:p>
        </p:txBody>
      </p:sp>
      <p:sp>
        <p:nvSpPr>
          <p:cNvPr id="10" name="Arrow: Chevron 9" descr="then">
            <a:extLst>
              <a:ext uri="{FF2B5EF4-FFF2-40B4-BE49-F238E27FC236}">
                <a16:creationId xmlns:a16="http://schemas.microsoft.com/office/drawing/2014/main" id="{D5185CE5-298D-FDDC-E30B-581EF23FDC8E}"/>
              </a:ext>
            </a:extLst>
          </p:cNvPr>
          <p:cNvSpPr/>
          <p:nvPr/>
        </p:nvSpPr>
        <p:spPr>
          <a:xfrm>
            <a:off x="5959011" y="3707064"/>
            <a:ext cx="452063" cy="410966"/>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 name="Content Placeholder 2">
            <a:extLst>
              <a:ext uri="{FF2B5EF4-FFF2-40B4-BE49-F238E27FC236}">
                <a16:creationId xmlns:a16="http://schemas.microsoft.com/office/drawing/2014/main" id="{1418679A-9B86-0C62-6844-52E66B3D1D31}"/>
              </a:ext>
            </a:extLst>
          </p:cNvPr>
          <p:cNvSpPr txBox="1">
            <a:spLocks/>
          </p:cNvSpPr>
          <p:nvPr/>
        </p:nvSpPr>
        <p:spPr>
          <a:xfrm>
            <a:off x="6579948" y="3545598"/>
            <a:ext cx="5025272" cy="91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2000" kern="100" dirty="0">
                <a:latin typeface="Source Sans Pro" panose="020B0503030403020204" pitchFamily="34" charset="0"/>
                <a:ea typeface="Source Sans Pro" panose="020B0503030403020204" pitchFamily="34" charset="0"/>
                <a:cs typeface="Arial" panose="020B0604020202020204" pitchFamily="34" charset="0"/>
              </a:rPr>
              <a:t>F</a:t>
            </a:r>
            <a:r>
              <a:rPr lang="en-US" sz="2000" kern="100" dirty="0">
                <a:effectLst/>
                <a:latin typeface="Source Sans Pro" panose="020B0503030403020204" pitchFamily="34" charset="0"/>
                <a:ea typeface="Source Sans Pro" panose="020B0503030403020204" pitchFamily="34" charset="0"/>
                <a:cs typeface="Arial" panose="020B0604020202020204" pitchFamily="34" charset="0"/>
              </a:rPr>
              <a:t>ind an SBA </a:t>
            </a:r>
            <a:r>
              <a:rPr lang="en-US" sz="2000" u="sng" kern="100" dirty="0">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3"/>
              </a:rPr>
              <a:t>District Office</a:t>
            </a:r>
            <a:r>
              <a:rPr lang="en-US" sz="2000" kern="100" dirty="0">
                <a:effectLst/>
                <a:latin typeface="Source Sans Pro" panose="020B0503030403020204" pitchFamily="34" charset="0"/>
                <a:ea typeface="Source Sans Pro" panose="020B0503030403020204" pitchFamily="34" charset="0"/>
                <a:cs typeface="Arial" panose="020B0604020202020204" pitchFamily="34" charset="0"/>
                <a:hlinkClick r:id="rId3"/>
              </a:rPr>
              <a:t> </a:t>
            </a:r>
            <a:r>
              <a:rPr lang="en-US" sz="2000" kern="100" dirty="0">
                <a:effectLst/>
                <a:latin typeface="Source Sans Pro" panose="020B0503030403020204" pitchFamily="34" charset="0"/>
                <a:ea typeface="Source Sans Pro" panose="020B0503030403020204" pitchFamily="34" charset="0"/>
                <a:cs typeface="Arial" panose="020B0604020202020204" pitchFamily="34" charset="0"/>
              </a:rPr>
              <a:t>or </a:t>
            </a:r>
            <a:r>
              <a:rPr lang="en-US" sz="2000" u="sng" kern="100" dirty="0">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4"/>
              </a:rPr>
              <a:t>Resource Partner</a:t>
            </a:r>
            <a:r>
              <a:rPr lang="en-US" sz="2000" kern="100" dirty="0">
                <a:effectLst/>
                <a:latin typeface="Source Sans Pro" panose="020B0503030403020204" pitchFamily="34" charset="0"/>
                <a:ea typeface="Source Sans Pro" panose="020B0503030403020204" pitchFamily="34" charset="0"/>
                <a:cs typeface="Arial" panose="020B0604020202020204" pitchFamily="34" charset="0"/>
              </a:rPr>
              <a:t> near you for counseling and training.</a:t>
            </a:r>
          </a:p>
        </p:txBody>
      </p:sp>
    </p:spTree>
    <p:extLst>
      <p:ext uri="{BB962C8B-B14F-4D97-AF65-F5344CB8AC3E}">
        <p14:creationId xmlns:p14="http://schemas.microsoft.com/office/powerpoint/2010/main" val="88177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normAutofit fontScale="90000"/>
          </a:bodyPr>
          <a:lstStyle/>
          <a:p>
            <a:r>
              <a:rPr lang="en-US"/>
              <a:t>How can I help my customers understand </a:t>
            </a:r>
            <a:br>
              <a:rPr lang="en-US"/>
            </a:br>
            <a:r>
              <a:rPr lang="en-US"/>
              <a:t>what they are eligible for?</a:t>
            </a:r>
          </a:p>
        </p:txBody>
      </p:sp>
      <p:sp>
        <p:nvSpPr>
          <p:cNvPr id="4" name="Slide Number Placeholder 3">
            <a:extLst>
              <a:ext uri="{FF2B5EF4-FFF2-40B4-BE49-F238E27FC236}">
                <a16:creationId xmlns:a16="http://schemas.microsoft.com/office/drawing/2014/main" id="{1DA7176A-0083-EBA9-20AC-4E3806C7F91E}"/>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15</a:t>
            </a:fld>
            <a:endParaRPr lang="en-US"/>
          </a:p>
        </p:txBody>
      </p:sp>
      <p:sp>
        <p:nvSpPr>
          <p:cNvPr id="7" name="Content Placeholder 6">
            <a:extLst>
              <a:ext uri="{FF2B5EF4-FFF2-40B4-BE49-F238E27FC236}">
                <a16:creationId xmlns:a16="http://schemas.microsoft.com/office/drawing/2014/main" id="{1EB22F89-4004-2AAB-B0DF-C589212A3549}"/>
              </a:ext>
            </a:extLst>
          </p:cNvPr>
          <p:cNvSpPr>
            <a:spLocks noGrp="1"/>
          </p:cNvSpPr>
          <p:nvPr>
            <p:ph idx="1"/>
          </p:nvPr>
        </p:nvSpPr>
        <p:spPr>
          <a:xfrm>
            <a:off x="838200" y="1543050"/>
            <a:ext cx="10515600" cy="4651250"/>
          </a:xfrm>
        </p:spPr>
        <p:txBody>
          <a:bodyPr>
            <a:normAutofit/>
          </a:bodyPr>
          <a:lstStyle/>
          <a:p>
            <a:pPr marL="0" indent="0">
              <a:buNone/>
            </a:pPr>
            <a:r>
              <a:rPr lang="en-US"/>
              <a:t>Encourage your customers to visit </a:t>
            </a:r>
            <a:r>
              <a:rPr lang="en-US">
                <a:hlinkClick r:id="rId2"/>
              </a:rPr>
              <a:t>energy.gov/save </a:t>
            </a:r>
            <a:r>
              <a:rPr lang="en-US"/>
              <a:t>to assess potential savings by appliance type and home improvement project type:</a:t>
            </a:r>
          </a:p>
        </p:txBody>
      </p:sp>
      <p:pic>
        <p:nvPicPr>
          <p:cNvPr id="12" name="Picture 11" descr="This is a screenshot of the home page for energy.gov/save. The homepage can give customers information on potential savings by appliance type and home improvement project type.">
            <a:extLst>
              <a:ext uri="{FF2B5EF4-FFF2-40B4-BE49-F238E27FC236}">
                <a16:creationId xmlns:a16="http://schemas.microsoft.com/office/drawing/2014/main" id="{E728F3EE-96F0-27FE-72F7-282B26E9A337}"/>
              </a:ext>
            </a:extLst>
          </p:cNvPr>
          <p:cNvPicPr>
            <a:picLocks noChangeAspect="1"/>
          </p:cNvPicPr>
          <p:nvPr/>
        </p:nvPicPr>
        <p:blipFill>
          <a:blip r:embed="rId3"/>
          <a:stretch>
            <a:fillRect/>
          </a:stretch>
        </p:blipFill>
        <p:spPr>
          <a:xfrm>
            <a:off x="4038416" y="2314765"/>
            <a:ext cx="3736789" cy="4270616"/>
          </a:xfrm>
          <a:prstGeom prst="rect">
            <a:avLst/>
          </a:prstGeom>
        </p:spPr>
      </p:pic>
      <p:sp>
        <p:nvSpPr>
          <p:cNvPr id="14" name="Oval 13" descr="This is the filter on the energy.gov/save website where you can sort by &quot;appliance&quot; or &quot;home improvement&quot;. ">
            <a:extLst>
              <a:ext uri="{FF2B5EF4-FFF2-40B4-BE49-F238E27FC236}">
                <a16:creationId xmlns:a16="http://schemas.microsoft.com/office/drawing/2014/main" id="{BE6880D1-1397-1376-FDF9-21E5BCDEB457}"/>
              </a:ext>
            </a:extLst>
          </p:cNvPr>
          <p:cNvSpPr/>
          <p:nvPr/>
        </p:nvSpPr>
        <p:spPr>
          <a:xfrm>
            <a:off x="4381437" y="3868675"/>
            <a:ext cx="1193800" cy="296334"/>
          </a:xfrm>
          <a:prstGeom prst="ellipse">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descr="This is an arrow pointing to the different tiles that you can click on, on the energy.gov/save website to learn more about savings.">
            <a:extLst>
              <a:ext uri="{FF2B5EF4-FFF2-40B4-BE49-F238E27FC236}">
                <a16:creationId xmlns:a16="http://schemas.microsoft.com/office/drawing/2014/main" id="{AC7816BF-85CF-8C06-95AA-1C9DF3B9F242}"/>
              </a:ext>
            </a:extLst>
          </p:cNvPr>
          <p:cNvCxnSpPr/>
          <p:nvPr/>
        </p:nvCxnSpPr>
        <p:spPr>
          <a:xfrm flipH="1">
            <a:off x="7213600" y="4224867"/>
            <a:ext cx="660400" cy="38946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46D0E8D-7824-BA7E-4A0C-DC25F251F4B3}"/>
              </a:ext>
            </a:extLst>
          </p:cNvPr>
          <p:cNvSpPr txBox="1"/>
          <p:nvPr/>
        </p:nvSpPr>
        <p:spPr>
          <a:xfrm>
            <a:off x="7984004" y="3868675"/>
            <a:ext cx="2675467" cy="1200329"/>
          </a:xfrm>
          <a:prstGeom prst="rect">
            <a:avLst/>
          </a:prstGeom>
          <a:noFill/>
        </p:spPr>
        <p:txBody>
          <a:bodyPr wrap="square" rtlCol="0">
            <a:spAutoFit/>
          </a:bodyPr>
          <a:lstStyle/>
          <a:p>
            <a:r>
              <a:rPr lang="en-US"/>
              <a:t>Click on a tile to learn about savings. Rebates will be noted under “incentive type”</a:t>
            </a:r>
          </a:p>
        </p:txBody>
      </p:sp>
      <p:sp>
        <p:nvSpPr>
          <p:cNvPr id="20" name="TextBox 19">
            <a:extLst>
              <a:ext uri="{FF2B5EF4-FFF2-40B4-BE49-F238E27FC236}">
                <a16:creationId xmlns:a16="http://schemas.microsoft.com/office/drawing/2014/main" id="{719FBB08-F32D-A120-E206-94EB24805BFD}"/>
              </a:ext>
              <a:ext uri="{C183D7F6-B498-43B3-948B-1728B52AA6E4}">
                <adec:decorative xmlns:adec="http://schemas.microsoft.com/office/drawing/2017/decorative" val="1"/>
              </a:ext>
            </a:extLst>
          </p:cNvPr>
          <p:cNvSpPr txBox="1"/>
          <p:nvPr/>
        </p:nvSpPr>
        <p:spPr>
          <a:xfrm>
            <a:off x="1909201" y="3724741"/>
            <a:ext cx="2675467" cy="646331"/>
          </a:xfrm>
          <a:prstGeom prst="rect">
            <a:avLst/>
          </a:prstGeom>
          <a:noFill/>
        </p:spPr>
        <p:txBody>
          <a:bodyPr wrap="square" rtlCol="0">
            <a:spAutoFit/>
          </a:bodyPr>
          <a:lstStyle/>
          <a:p>
            <a:r>
              <a:rPr lang="en-US"/>
              <a:t>Sort by “appliance” or “home improvement”</a:t>
            </a:r>
          </a:p>
        </p:txBody>
      </p:sp>
    </p:spTree>
    <p:extLst>
      <p:ext uri="{BB962C8B-B14F-4D97-AF65-F5344CB8AC3E}">
        <p14:creationId xmlns:p14="http://schemas.microsoft.com/office/powerpoint/2010/main" val="3375828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lstStyle/>
          <a:p>
            <a:r>
              <a:rPr lang="en-US"/>
              <a:t>Deep dive on SBA working capital products</a:t>
            </a:r>
          </a:p>
        </p:txBody>
      </p:sp>
      <p:sp>
        <p:nvSpPr>
          <p:cNvPr id="3" name="Content Placeholder 2">
            <a:extLst>
              <a:ext uri="{FF2B5EF4-FFF2-40B4-BE49-F238E27FC236}">
                <a16:creationId xmlns:a16="http://schemas.microsoft.com/office/drawing/2014/main" id="{FEF3A1BE-47F3-ACDF-B91F-7824CD42F58F}"/>
              </a:ext>
            </a:extLst>
          </p:cNvPr>
          <p:cNvSpPr>
            <a:spLocks noGrp="1"/>
          </p:cNvSpPr>
          <p:nvPr>
            <p:ph idx="1"/>
          </p:nvPr>
        </p:nvSpPr>
        <p:spPr>
          <a:xfrm>
            <a:off x="838199" y="1246095"/>
            <a:ext cx="10591801" cy="4786156"/>
          </a:xfrm>
        </p:spPr>
        <p:txBody>
          <a:bodyPr>
            <a:noAutofit/>
          </a:bodyPr>
          <a:lstStyle/>
          <a:p>
            <a:r>
              <a:rPr lang="en-US" sz="2000" b="1" dirty="0"/>
              <a:t>SBA Express: </a:t>
            </a:r>
          </a:p>
          <a:p>
            <a:pPr lvl="1"/>
            <a:r>
              <a:rPr lang="en-US" dirty="0"/>
              <a:t>The SBA Express program is a flexible revolving working capital line of credit program that can support needs up to $500,000</a:t>
            </a:r>
          </a:p>
          <a:p>
            <a:pPr lvl="1"/>
            <a:r>
              <a:rPr lang="en-US" dirty="0"/>
              <a:t>Application to approval can be as quick as 1 week</a:t>
            </a:r>
          </a:p>
          <a:p>
            <a:pPr lvl="1"/>
            <a:r>
              <a:rPr lang="en-US" dirty="0"/>
              <a:t>Utilizing an SBA Express line of credit, a contractor can access revolving working capital to purchase equipment and fund the installation expenses on a recurring basis</a:t>
            </a:r>
          </a:p>
          <a:p>
            <a:pPr lvl="1"/>
            <a:r>
              <a:rPr lang="en-US" dirty="0"/>
              <a:t>The loan may enable your small business to take on more clients and grow, knowing that you have access to the working capital necessary to support them along the way.</a:t>
            </a:r>
          </a:p>
        </p:txBody>
      </p:sp>
      <p:sp>
        <p:nvSpPr>
          <p:cNvPr id="4" name="Slide Number Placeholder 3">
            <a:extLst>
              <a:ext uri="{FF2B5EF4-FFF2-40B4-BE49-F238E27FC236}">
                <a16:creationId xmlns:a16="http://schemas.microsoft.com/office/drawing/2014/main" id="{1DA7176A-0083-EBA9-20AC-4E3806C7F91E}"/>
              </a:ext>
            </a:extLst>
          </p:cNvPr>
          <p:cNvSpPr>
            <a:spLocks noGrp="1"/>
          </p:cNvSpPr>
          <p:nvPr>
            <p:ph type="sldNum" sz="quarter" idx="12"/>
          </p:nvPr>
        </p:nvSpPr>
        <p:spPr/>
        <p:txBody>
          <a:bodyPr/>
          <a:lstStyle/>
          <a:p>
            <a:fld id="{B1AB44B9-F1EC-4F4B-88D4-413245C9CD3E}" type="slidenum">
              <a:rPr lang="en-US" smtClean="0"/>
              <a:t>16</a:t>
            </a:fld>
            <a:endParaRPr lang="en-US"/>
          </a:p>
        </p:txBody>
      </p:sp>
    </p:spTree>
    <p:extLst>
      <p:ext uri="{BB962C8B-B14F-4D97-AF65-F5344CB8AC3E}">
        <p14:creationId xmlns:p14="http://schemas.microsoft.com/office/powerpoint/2010/main" val="159092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2CE617A-42C0-4693-BB46-D65F2E2E9283}"/>
              </a:ext>
            </a:extLst>
          </p:cNvPr>
          <p:cNvSpPr>
            <a:spLocks noGrp="1"/>
          </p:cNvSpPr>
          <p:nvPr>
            <p:ph type="ctrTitle"/>
          </p:nvPr>
        </p:nvSpPr>
        <p:spPr>
          <a:xfrm>
            <a:off x="2667000" y="2525132"/>
            <a:ext cx="6858000" cy="2387600"/>
          </a:xfrm>
        </p:spPr>
        <p:txBody>
          <a:bodyPr/>
          <a:lstStyle/>
          <a:p>
            <a:r>
              <a:rPr lang="en-US" spc="0"/>
              <a:t>HOW TO: </a:t>
            </a:r>
            <a:br>
              <a:rPr lang="en-US" spc="0"/>
            </a:br>
            <a:r>
              <a:rPr lang="en-US" spc="0"/>
              <a:t>Home Energy Rebates for small business </a:t>
            </a:r>
            <a:endParaRPr lang="en-US" i="1" spc="0"/>
          </a:p>
        </p:txBody>
      </p:sp>
    </p:spTree>
    <p:extLst>
      <p:ext uri="{BB962C8B-B14F-4D97-AF65-F5344CB8AC3E}">
        <p14:creationId xmlns:p14="http://schemas.microsoft.com/office/powerpoint/2010/main" val="102488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fld id="{B1AB44B9-F1EC-4F4B-88D4-413245C9CD3E}" type="slidenum">
              <a:rPr lang="en-US" smtClean="0"/>
              <a:t>3</a:t>
            </a:fld>
            <a:endParaRPr lang="en-US"/>
          </a:p>
        </p:txBody>
      </p:sp>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p:txBody>
          <a:bodyPr/>
          <a:lstStyle/>
          <a:p>
            <a:r>
              <a:rPr lang="en-US" dirty="0"/>
              <a:t>Goals of our How To guide</a:t>
            </a:r>
          </a:p>
        </p:txBody>
      </p:sp>
      <p:sp>
        <p:nvSpPr>
          <p:cNvPr id="3" name="Content Placeholder 2">
            <a:extLst>
              <a:ext uri="{FF2B5EF4-FFF2-40B4-BE49-F238E27FC236}">
                <a16:creationId xmlns:a16="http://schemas.microsoft.com/office/drawing/2014/main" id="{B533AA94-F383-F6E0-D2BA-418CCCF44A12}"/>
              </a:ext>
            </a:extLst>
          </p:cNvPr>
          <p:cNvSpPr>
            <a:spLocks noGrp="1"/>
          </p:cNvSpPr>
          <p:nvPr>
            <p:ph idx="1"/>
          </p:nvPr>
        </p:nvSpPr>
        <p:spPr>
          <a:xfrm>
            <a:off x="838200" y="1541194"/>
            <a:ext cx="10967013" cy="4786156"/>
          </a:xfrm>
        </p:spPr>
        <p:txBody>
          <a:bodyPr/>
          <a:lstStyle/>
          <a:p>
            <a:pPr marL="0" indent="0">
              <a:buNone/>
            </a:pPr>
            <a:r>
              <a:rPr lang="en-US" sz="2000" dirty="0"/>
              <a:t>We hope that by the end of this presentation, you will understand:</a:t>
            </a:r>
          </a:p>
          <a:p>
            <a:r>
              <a:rPr lang="en-US" sz="2000" dirty="0"/>
              <a:t>What the Home Energy Rebates are</a:t>
            </a:r>
          </a:p>
          <a:p>
            <a:r>
              <a:rPr lang="en-US" sz="2000" dirty="0"/>
              <a:t>Who and what is eligible for the Home Energy Rebates</a:t>
            </a:r>
          </a:p>
          <a:p>
            <a:r>
              <a:rPr lang="en-US" sz="2000" dirty="0"/>
              <a:t>Why they matter for your small business</a:t>
            </a:r>
          </a:p>
          <a:p>
            <a:r>
              <a:rPr lang="en-US" sz="2000" dirty="0"/>
              <a:t>Next steps for your small business</a:t>
            </a:r>
          </a:p>
          <a:p>
            <a:r>
              <a:rPr lang="en-US" sz="2000" dirty="0"/>
              <a:t>How SBA can help your small business be ready to access Home Energy Rebates</a:t>
            </a:r>
          </a:p>
          <a:p>
            <a:pPr lvl="1"/>
            <a:endParaRPr lang="en-US" sz="1400" dirty="0"/>
          </a:p>
          <a:p>
            <a:pPr marL="0" indent="0">
              <a:buNone/>
            </a:pPr>
            <a:endParaRPr lang="en-US" dirty="0"/>
          </a:p>
        </p:txBody>
      </p:sp>
    </p:spTree>
    <p:extLst>
      <p:ext uri="{BB962C8B-B14F-4D97-AF65-F5344CB8AC3E}">
        <p14:creationId xmlns:p14="http://schemas.microsoft.com/office/powerpoint/2010/main" val="265733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p:txBody>
          <a:bodyPr/>
          <a:lstStyle/>
          <a:p>
            <a:r>
              <a:rPr lang="en-US"/>
              <a:t>Where is the money going?</a:t>
            </a:r>
          </a:p>
        </p:txBody>
      </p:sp>
      <p:sp>
        <p:nvSpPr>
          <p:cNvPr id="4" name="Slide Number Placeholder 3">
            <a:extLst>
              <a:ext uri="{FF2B5EF4-FFF2-40B4-BE49-F238E27FC236}">
                <a16:creationId xmlns:a16="http://schemas.microsoft.com/office/drawing/2014/main" id="{4A842B71-520F-5A1E-F083-0D229DECC67F}"/>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4</a:t>
            </a:fld>
            <a:endParaRPr lang="en-US"/>
          </a:p>
        </p:txBody>
      </p:sp>
      <p:sp>
        <p:nvSpPr>
          <p:cNvPr id="3" name="object 3548">
            <a:extLst>
              <a:ext uri="{FF2B5EF4-FFF2-40B4-BE49-F238E27FC236}">
                <a16:creationId xmlns:a16="http://schemas.microsoft.com/office/drawing/2014/main" id="{B72399FC-E99D-027A-A630-A69ED6593A36}"/>
              </a:ext>
              <a:ext uri="{C183D7F6-B498-43B3-948B-1728B52AA6E4}">
                <adec:decorative xmlns:adec="http://schemas.microsoft.com/office/drawing/2017/decorative" val="1"/>
              </a:ext>
            </a:extLst>
          </p:cNvPr>
          <p:cNvSpPr/>
          <p:nvPr/>
        </p:nvSpPr>
        <p:spPr>
          <a:xfrm>
            <a:off x="8647529" y="1764655"/>
            <a:ext cx="3016932" cy="1960664"/>
          </a:xfrm>
          <a:custGeom>
            <a:avLst/>
            <a:gdLst/>
            <a:ahLst/>
            <a:cxnLst/>
            <a:rect l="l" t="t" r="r" b="b"/>
            <a:pathLst>
              <a:path w="325119" h="594360">
                <a:moveTo>
                  <a:pt x="324612" y="0"/>
                </a:moveTo>
                <a:lnTo>
                  <a:pt x="0" y="0"/>
                </a:lnTo>
                <a:lnTo>
                  <a:pt x="0" y="594360"/>
                </a:lnTo>
                <a:lnTo>
                  <a:pt x="324612" y="594360"/>
                </a:lnTo>
                <a:lnTo>
                  <a:pt x="324612" y="0"/>
                </a:lnTo>
                <a:close/>
              </a:path>
            </a:pathLst>
          </a:custGeom>
          <a:solidFill>
            <a:schemeClr val="accent1">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entagon 30">
            <a:extLst>
              <a:ext uri="{FF2B5EF4-FFF2-40B4-BE49-F238E27FC236}">
                <a16:creationId xmlns:a16="http://schemas.microsoft.com/office/drawing/2014/main" id="{79941696-1610-AD0F-6F62-DBD5BB0F0354}"/>
              </a:ext>
              <a:ext uri="{C183D7F6-B498-43B3-948B-1728B52AA6E4}">
                <adec:decorative xmlns:adec="http://schemas.microsoft.com/office/drawing/2017/decorative" val="1"/>
              </a:ext>
            </a:extLst>
          </p:cNvPr>
          <p:cNvSpPr/>
          <p:nvPr/>
        </p:nvSpPr>
        <p:spPr>
          <a:xfrm>
            <a:off x="527539" y="1767500"/>
            <a:ext cx="1534329" cy="3625740"/>
          </a:xfrm>
          <a:prstGeom prst="homePlate">
            <a:avLst>
              <a:gd name="adj" fmla="val 0"/>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46052F44-1F3A-2DEE-45DE-393604BF80A7}"/>
              </a:ext>
            </a:extLst>
          </p:cNvPr>
          <p:cNvSpPr txBox="1"/>
          <p:nvPr/>
        </p:nvSpPr>
        <p:spPr>
          <a:xfrm>
            <a:off x="838200" y="1191412"/>
            <a:ext cx="11230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 LT Std 45 Book"/>
                <a:ea typeface="+mn-ea"/>
                <a:cs typeface="+mn-cs"/>
              </a:rPr>
              <a:t>Inflation Reduction Act Section 50121 ($4.3 billion) and Section 50122 ($4.5 billion) </a:t>
            </a:r>
          </a:p>
        </p:txBody>
      </p:sp>
      <p:sp>
        <p:nvSpPr>
          <p:cNvPr id="7" name="TextBox 6">
            <a:extLst>
              <a:ext uri="{FF2B5EF4-FFF2-40B4-BE49-F238E27FC236}">
                <a16:creationId xmlns:a16="http://schemas.microsoft.com/office/drawing/2014/main" id="{44A75272-D8BC-0A96-A7DD-5A2919B64863}"/>
              </a:ext>
            </a:extLst>
          </p:cNvPr>
          <p:cNvSpPr txBox="1"/>
          <p:nvPr/>
        </p:nvSpPr>
        <p:spPr>
          <a:xfrm>
            <a:off x="530451" y="2426208"/>
            <a:ext cx="1517917"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rPr>
              <a:t>$8.8 billion in Home Energy  Rebate funds</a:t>
            </a:r>
          </a:p>
        </p:txBody>
      </p:sp>
      <p:sp>
        <p:nvSpPr>
          <p:cNvPr id="14" name="TextBox 13">
            <a:extLst>
              <a:ext uri="{FF2B5EF4-FFF2-40B4-BE49-F238E27FC236}">
                <a16:creationId xmlns:a16="http://schemas.microsoft.com/office/drawing/2014/main" id="{CD243976-E607-9DB6-BE3C-74DDD274881A}"/>
              </a:ext>
            </a:extLst>
          </p:cNvPr>
          <p:cNvSpPr txBox="1"/>
          <p:nvPr/>
        </p:nvSpPr>
        <p:spPr>
          <a:xfrm>
            <a:off x="2692566" y="4968759"/>
            <a:ext cx="887066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rPr>
              <a:t>$264 million </a:t>
            </a:r>
            <a:r>
              <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rPr>
              <a:t>for DOE program administration &amp; technical assistance</a:t>
            </a:r>
          </a:p>
        </p:txBody>
      </p:sp>
      <p:sp>
        <p:nvSpPr>
          <p:cNvPr id="8" name="Pentagon 30">
            <a:extLst>
              <a:ext uri="{FF2B5EF4-FFF2-40B4-BE49-F238E27FC236}">
                <a16:creationId xmlns:a16="http://schemas.microsoft.com/office/drawing/2014/main" id="{EA28601F-E617-AA5B-8E82-C9EFD9A119CF}"/>
              </a:ext>
              <a:ext uri="{C183D7F6-B498-43B3-948B-1728B52AA6E4}">
                <adec:decorative xmlns:adec="http://schemas.microsoft.com/office/drawing/2017/decorative" val="1"/>
              </a:ext>
            </a:extLst>
          </p:cNvPr>
          <p:cNvSpPr/>
          <p:nvPr/>
        </p:nvSpPr>
        <p:spPr>
          <a:xfrm>
            <a:off x="2289611" y="1799017"/>
            <a:ext cx="2940948" cy="3006663"/>
          </a:xfrm>
          <a:prstGeom prst="chevron">
            <a:avLst>
              <a:gd name="adj" fmla="val 15492"/>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1DF44C9-3910-B9D7-D3B8-9A61107890E0}"/>
              </a:ext>
            </a:extLst>
          </p:cNvPr>
          <p:cNvSpPr txBox="1"/>
          <p:nvPr/>
        </p:nvSpPr>
        <p:spPr>
          <a:xfrm>
            <a:off x="2827154" y="2688079"/>
            <a:ext cx="206787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rPr>
              <a:t>$8.5 </a:t>
            </a:r>
            <a:r>
              <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rPr>
              <a:t>billion going to States, Territories, Indian Tribes</a:t>
            </a:r>
          </a:p>
        </p:txBody>
      </p:sp>
      <p:sp>
        <p:nvSpPr>
          <p:cNvPr id="10" name="Pentagon 30">
            <a:extLst>
              <a:ext uri="{FF2B5EF4-FFF2-40B4-BE49-F238E27FC236}">
                <a16:creationId xmlns:a16="http://schemas.microsoft.com/office/drawing/2014/main" id="{B5D4B168-B5E7-B2D2-2E05-F0AEE56AAABF}"/>
              </a:ext>
              <a:ext uri="{C183D7F6-B498-43B3-948B-1728B52AA6E4}">
                <adec:decorative xmlns:adec="http://schemas.microsoft.com/office/drawing/2017/decorative" val="1"/>
              </a:ext>
            </a:extLst>
          </p:cNvPr>
          <p:cNvSpPr/>
          <p:nvPr/>
        </p:nvSpPr>
        <p:spPr>
          <a:xfrm>
            <a:off x="5347678" y="1799020"/>
            <a:ext cx="2791952" cy="2148958"/>
          </a:xfrm>
          <a:prstGeom prst="chevron">
            <a:avLst>
              <a:gd name="adj" fmla="val 10432"/>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9FBA2D7-C267-9B5B-A0BA-1E5656050832}"/>
              </a:ext>
            </a:extLst>
          </p:cNvPr>
          <p:cNvSpPr txBox="1"/>
          <p:nvPr/>
        </p:nvSpPr>
        <p:spPr>
          <a:xfrm>
            <a:off x="5678116" y="2542817"/>
            <a:ext cx="223263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rPr>
              <a:t>$8.3 </a:t>
            </a:r>
            <a:r>
              <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rPr>
              <a:t>billion going to States, Territories</a:t>
            </a:r>
          </a:p>
        </p:txBody>
      </p:sp>
      <p:sp>
        <p:nvSpPr>
          <p:cNvPr id="13" name="Pentagon 30">
            <a:extLst>
              <a:ext uri="{FF2B5EF4-FFF2-40B4-BE49-F238E27FC236}">
                <a16:creationId xmlns:a16="http://schemas.microsoft.com/office/drawing/2014/main" id="{932D9D44-D676-C6FF-64F1-758D2800B483}"/>
              </a:ext>
              <a:ext uri="{C183D7F6-B498-43B3-948B-1728B52AA6E4}">
                <adec:decorative xmlns:adec="http://schemas.microsoft.com/office/drawing/2017/decorative" val="1"/>
              </a:ext>
            </a:extLst>
          </p:cNvPr>
          <p:cNvSpPr/>
          <p:nvPr/>
        </p:nvSpPr>
        <p:spPr>
          <a:xfrm>
            <a:off x="2289611" y="4929016"/>
            <a:ext cx="9604096" cy="445975"/>
          </a:xfrm>
          <a:prstGeom prst="chevron">
            <a:avLst>
              <a:gd name="adj" fmla="val 25454"/>
            </a:avLst>
          </a:prstGeom>
          <a:solidFill>
            <a:schemeClr val="bg1"/>
          </a:solidFill>
          <a:ln w="57150">
            <a:solidFill>
              <a:srgbClr val="CBD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Pentagon 30">
            <a:extLst>
              <a:ext uri="{FF2B5EF4-FFF2-40B4-BE49-F238E27FC236}">
                <a16:creationId xmlns:a16="http://schemas.microsoft.com/office/drawing/2014/main" id="{463643E0-95EE-6A34-FE73-E27E4EC6AC68}"/>
              </a:ext>
              <a:ext uri="{C183D7F6-B498-43B3-948B-1728B52AA6E4}">
                <adec:decorative xmlns:adec="http://schemas.microsoft.com/office/drawing/2017/decorative" val="1"/>
              </a:ext>
            </a:extLst>
          </p:cNvPr>
          <p:cNvSpPr/>
          <p:nvPr/>
        </p:nvSpPr>
        <p:spPr>
          <a:xfrm>
            <a:off x="5337891" y="4061287"/>
            <a:ext cx="2743200" cy="754420"/>
          </a:xfrm>
          <a:prstGeom prst="chevron">
            <a:avLst>
              <a:gd name="adj" fmla="val 17170"/>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7A89B1C-0A3C-9E40-624A-471760E2B5DD}"/>
              </a:ext>
            </a:extLst>
          </p:cNvPr>
          <p:cNvSpPr txBox="1"/>
          <p:nvPr/>
        </p:nvSpPr>
        <p:spPr>
          <a:xfrm>
            <a:off x="5572700" y="4123145"/>
            <a:ext cx="2297411"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$218 </a:t>
            </a:r>
            <a:r>
              <a:rPr kumimoji="0" lang="en-US" sz="1800" b="0" i="0" u="none" strike="noStrike" kern="1200" cap="none" spc="0" normalizeH="0" baseline="0" noProof="0">
                <a:ln>
                  <a:noFill/>
                </a:ln>
                <a:solidFill>
                  <a:prstClr val="black"/>
                </a:solidFill>
                <a:effectLst/>
                <a:uLnTx/>
                <a:uFillTx/>
                <a:latin typeface="Avenir Next LT Pro"/>
                <a:ea typeface="+mn-ea"/>
                <a:cs typeface="+mn-cs"/>
              </a:rPr>
              <a:t>million going to Indian Tribes*</a:t>
            </a:r>
            <a:endPar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
        <p:nvSpPr>
          <p:cNvPr id="17" name="Right Brace 16">
            <a:extLst>
              <a:ext uri="{FF2B5EF4-FFF2-40B4-BE49-F238E27FC236}">
                <a16:creationId xmlns:a16="http://schemas.microsoft.com/office/drawing/2014/main" id="{211EC3C9-79A4-A070-6225-7E977181535E}"/>
              </a:ext>
              <a:ext uri="{C183D7F6-B498-43B3-948B-1728B52AA6E4}">
                <adec:decorative xmlns:adec="http://schemas.microsoft.com/office/drawing/2017/decorative" val="1"/>
              </a:ext>
            </a:extLst>
          </p:cNvPr>
          <p:cNvSpPr/>
          <p:nvPr/>
        </p:nvSpPr>
        <p:spPr>
          <a:xfrm>
            <a:off x="8139630" y="1724015"/>
            <a:ext cx="344894" cy="3091692"/>
          </a:xfrm>
          <a:prstGeom prst="rightBrace">
            <a:avLst>
              <a:gd name="adj1" fmla="val 111437"/>
              <a:gd name="adj2" fmla="val 50000"/>
            </a:avLst>
          </a:prstGeom>
          <a:noFill/>
          <a:ln w="19050">
            <a:solidFill>
              <a:srgbClr val="B9B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Pentagon 30">
            <a:extLst>
              <a:ext uri="{FF2B5EF4-FFF2-40B4-BE49-F238E27FC236}">
                <a16:creationId xmlns:a16="http://schemas.microsoft.com/office/drawing/2014/main" id="{30E4E92A-3AF5-AB00-4DDB-9A9D7CA6C3CF}"/>
              </a:ext>
              <a:ext uri="{C183D7F6-B498-43B3-948B-1728B52AA6E4}">
                <adec:decorative xmlns:adec="http://schemas.microsoft.com/office/drawing/2017/decorative" val="1"/>
              </a:ext>
            </a:extLst>
          </p:cNvPr>
          <p:cNvSpPr/>
          <p:nvPr/>
        </p:nvSpPr>
        <p:spPr>
          <a:xfrm>
            <a:off x="8659931" y="3828504"/>
            <a:ext cx="3004530" cy="987203"/>
          </a:xfrm>
          <a:prstGeom prst="chevron">
            <a:avLst>
              <a:gd name="adj" fmla="val 0"/>
            </a:avLst>
          </a:prstGeom>
          <a:solidFill>
            <a:schemeClr val="bg1"/>
          </a:solidFill>
          <a:ln w="57150">
            <a:solidFill>
              <a:srgbClr val="CBD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A560669-0FC9-C794-9622-9BF6E07F553F}"/>
              </a:ext>
            </a:extLst>
          </p:cNvPr>
          <p:cNvSpPr txBox="1"/>
          <p:nvPr/>
        </p:nvSpPr>
        <p:spPr>
          <a:xfrm>
            <a:off x="8739751" y="2167805"/>
            <a:ext cx="2835097" cy="1200329"/>
          </a:xfrm>
          <a:prstGeom prst="rect">
            <a:avLst/>
          </a:prstGeom>
          <a:noFill/>
          <a:ln w="57150">
            <a:noFill/>
          </a:ln>
        </p:spPr>
        <p:txBody>
          <a:bodyPr wrap="square">
            <a:spAutoFit/>
          </a:bodyPr>
          <a:lstStyle>
            <a:defPPr>
              <a:defRPr lang="en-US"/>
            </a:defPPr>
            <a:lvl1pPr marR="0" lvl="0" indent="0" fontAlgn="auto">
              <a:lnSpc>
                <a:spcPct val="100000"/>
              </a:lnSpc>
              <a:spcBef>
                <a:spcPts val="0"/>
              </a:spcBef>
              <a:spcAft>
                <a:spcPts val="0"/>
              </a:spcAft>
              <a:buClrTx/>
              <a:buSzTx/>
              <a:buFont typeface="Arial" panose="020B0604020202020204" pitchFamily="34" charset="0"/>
              <a:buNone/>
              <a:tabLst/>
              <a:defRPr b="1">
                <a:solidFill>
                  <a:prstClr val="black"/>
                </a:solidFill>
                <a:latin typeface="Avenir Next LT Pro" panose="020B05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1" u="none" strike="noStrike" kern="1200" cap="none" spc="0" normalizeH="0" baseline="0" noProof="0">
                <a:ln>
                  <a:noFill/>
                </a:ln>
                <a:solidFill>
                  <a:prstClr val="white"/>
                </a:solidFill>
                <a:effectLst/>
                <a:uLnTx/>
                <a:uFillTx/>
                <a:latin typeface="Avenir Next LT Pro" panose="020B0504020202020204" pitchFamily="34" charset="0"/>
                <a:ea typeface="+mn-ea"/>
                <a:cs typeface="+mn-cs"/>
              </a:rPr>
              <a:t>At least </a:t>
            </a:r>
            <a:r>
              <a:rPr kumimoji="0" lang="en-US" sz="1800" b="1"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rPr>
              <a:t>$6.8 billion </a:t>
            </a:r>
            <a:r>
              <a:rPr kumimoji="0" lang="en-US" sz="18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rPr>
              <a:t>in rebates for households, contractors, and aggregators</a:t>
            </a:r>
          </a:p>
        </p:txBody>
      </p:sp>
      <p:sp>
        <p:nvSpPr>
          <p:cNvPr id="19" name="TextBox 18">
            <a:extLst>
              <a:ext uri="{FF2B5EF4-FFF2-40B4-BE49-F238E27FC236}">
                <a16:creationId xmlns:a16="http://schemas.microsoft.com/office/drawing/2014/main" id="{C43315A6-7E4F-441C-191A-E8AC8FA5786A}"/>
              </a:ext>
            </a:extLst>
          </p:cNvPr>
          <p:cNvSpPr txBox="1"/>
          <p:nvPr/>
        </p:nvSpPr>
        <p:spPr>
          <a:xfrm>
            <a:off x="8688951" y="4020488"/>
            <a:ext cx="2975510" cy="646331"/>
          </a:xfrm>
          <a:prstGeom prst="rect">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1" u="none" strike="noStrike" kern="1200" cap="none" spc="0" normalizeH="0" baseline="0" noProof="0">
                <a:ln>
                  <a:noFill/>
                </a:ln>
                <a:solidFill>
                  <a:prstClr val="black"/>
                </a:solidFill>
                <a:effectLst/>
                <a:uLnTx/>
                <a:uFillTx/>
                <a:latin typeface="Avenir Next LT Pro" panose="020B0504020202020204" pitchFamily="34" charset="0"/>
                <a:ea typeface="+mn-ea"/>
                <a:cs typeface="+mn-cs"/>
              </a:rPr>
              <a:t>Up to </a:t>
            </a:r>
            <a:r>
              <a:rPr kumimoji="0" lang="en-US" sz="1800" b="1"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rPr>
              <a:t>$1.7 billion </a:t>
            </a:r>
            <a:r>
              <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rPr>
              <a:t>for program administration</a:t>
            </a:r>
          </a:p>
        </p:txBody>
      </p:sp>
      <p:sp>
        <p:nvSpPr>
          <p:cNvPr id="21" name="TextBox 20">
            <a:extLst>
              <a:ext uri="{FF2B5EF4-FFF2-40B4-BE49-F238E27FC236}">
                <a16:creationId xmlns:a16="http://schemas.microsoft.com/office/drawing/2014/main" id="{26EB2B66-AA8B-C669-A049-638CD8599C52}"/>
              </a:ext>
            </a:extLst>
          </p:cNvPr>
          <p:cNvSpPr txBox="1"/>
          <p:nvPr/>
        </p:nvSpPr>
        <p:spPr>
          <a:xfrm>
            <a:off x="184303" y="5611724"/>
            <a:ext cx="9185097"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 LT Std 45 Book"/>
                <a:ea typeface="+mn-ea"/>
                <a:cs typeface="+mn-cs"/>
              </a:rPr>
              <a:t>Funding released in tranches, funding held back only if key requirements not fulfilled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 LT Std 45 Book"/>
                <a:ea typeface="+mn-ea"/>
                <a:cs typeface="+mn-cs"/>
              </a:rPr>
              <a:t>*Tribal program requirements and funding on separate timeline</a:t>
            </a:r>
          </a:p>
        </p:txBody>
      </p:sp>
      <p:sp>
        <p:nvSpPr>
          <p:cNvPr id="5" name="TextBox 12">
            <a:extLst>
              <a:ext uri="{FF2B5EF4-FFF2-40B4-BE49-F238E27FC236}">
                <a16:creationId xmlns:a16="http://schemas.microsoft.com/office/drawing/2014/main" id="{9672AF44-EB8A-B7B6-1557-09C4DDE4D3C7}"/>
              </a:ext>
            </a:extLst>
          </p:cNvPr>
          <p:cNvSpPr txBox="1"/>
          <p:nvPr/>
        </p:nvSpPr>
        <p:spPr>
          <a:xfrm>
            <a:off x="2529303" y="4970354"/>
            <a:ext cx="8870667"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rPr>
              <a:t>$264 million </a:t>
            </a:r>
            <a:r>
              <a:rPr kumimoji="0" lang="en-US" sz="1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rPr>
              <a:t>for DOE program administration &amp; technical assistance</a:t>
            </a:r>
          </a:p>
        </p:txBody>
      </p:sp>
    </p:spTree>
    <p:extLst>
      <p:ext uri="{BB962C8B-B14F-4D97-AF65-F5344CB8AC3E}">
        <p14:creationId xmlns:p14="http://schemas.microsoft.com/office/powerpoint/2010/main" val="72616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p:txBody>
          <a:bodyPr/>
          <a:lstStyle/>
          <a:p>
            <a:r>
              <a:rPr lang="en-US"/>
              <a:t>Home energy rebates and your small business </a:t>
            </a:r>
          </a:p>
        </p:txBody>
      </p:sp>
      <p:pic>
        <p:nvPicPr>
          <p:cNvPr id="10" name="Graphic 9">
            <a:extLst>
              <a:ext uri="{FF2B5EF4-FFF2-40B4-BE49-F238E27FC236}">
                <a16:creationId xmlns:a16="http://schemas.microsoft.com/office/drawing/2014/main" id="{0C3012FA-8C19-67C6-C7CD-34C24BFA414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9047" y="1538797"/>
            <a:ext cx="914400" cy="914400"/>
          </a:xfrm>
          <a:prstGeom prst="rect">
            <a:avLst/>
          </a:prstGeom>
        </p:spPr>
      </p:pic>
      <p:sp>
        <p:nvSpPr>
          <p:cNvPr id="12" name="Content Placeholder 2">
            <a:extLst>
              <a:ext uri="{FF2B5EF4-FFF2-40B4-BE49-F238E27FC236}">
                <a16:creationId xmlns:a16="http://schemas.microsoft.com/office/drawing/2014/main" id="{B8FC0282-937C-7157-B939-B3D3B84A1477}"/>
              </a:ext>
            </a:extLst>
          </p:cNvPr>
          <p:cNvSpPr txBox="1">
            <a:spLocks/>
          </p:cNvSpPr>
          <p:nvPr/>
        </p:nvSpPr>
        <p:spPr>
          <a:xfrm>
            <a:off x="742484" y="2664094"/>
            <a:ext cx="3521927" cy="310845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000" b="1"/>
              <a:t>Rebates </a:t>
            </a:r>
          </a:p>
          <a:p>
            <a:pPr marL="0" indent="0">
              <a:buFont typeface="Wingdings" panose="05000000000000000000" pitchFamily="2" charset="2"/>
              <a:buNone/>
            </a:pPr>
            <a:r>
              <a:rPr lang="en-US" sz="2000"/>
              <a:t>$8.8B in new Home Energy Rebate funds through the Inflation Reduction Act for home electrification or energy efficiency improvement </a:t>
            </a:r>
            <a:endParaRPr lang="en-US"/>
          </a:p>
        </p:txBody>
      </p:sp>
      <p:pic>
        <p:nvPicPr>
          <p:cNvPr id="14" name="Graphic 13" descr="Plus">
            <a:extLst>
              <a:ext uri="{FF2B5EF4-FFF2-40B4-BE49-F238E27FC236}">
                <a16:creationId xmlns:a16="http://schemas.microsoft.com/office/drawing/2014/main" id="{9B5A922B-A4F4-3DC9-AD7F-E4A2E0AAEC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99660" y="2734692"/>
            <a:ext cx="426575" cy="426575"/>
          </a:xfrm>
          <a:prstGeom prst="rect">
            <a:avLst/>
          </a:prstGeom>
        </p:spPr>
      </p:pic>
      <p:pic>
        <p:nvPicPr>
          <p:cNvPr id="8" name="Graphic 7">
            <a:extLst>
              <a:ext uri="{FF2B5EF4-FFF2-40B4-BE49-F238E27FC236}">
                <a16:creationId xmlns:a16="http://schemas.microsoft.com/office/drawing/2014/main" id="{5413A2F3-EA6A-D4D3-0BD9-208D597A244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5710" y="1538797"/>
            <a:ext cx="914400" cy="914400"/>
          </a:xfrm>
          <a:prstGeom prst="rect">
            <a:avLst/>
          </a:prstGeom>
        </p:spPr>
      </p:pic>
      <p:sp>
        <p:nvSpPr>
          <p:cNvPr id="3" name="Content Placeholder 2">
            <a:extLst>
              <a:ext uri="{FF2B5EF4-FFF2-40B4-BE49-F238E27FC236}">
                <a16:creationId xmlns:a16="http://schemas.microsoft.com/office/drawing/2014/main" id="{B533AA94-F383-F6E0-D2BA-418CCCF44A12}"/>
              </a:ext>
            </a:extLst>
          </p:cNvPr>
          <p:cNvSpPr>
            <a:spLocks noGrp="1"/>
          </p:cNvSpPr>
          <p:nvPr>
            <p:ph idx="1"/>
          </p:nvPr>
        </p:nvSpPr>
        <p:spPr>
          <a:xfrm>
            <a:off x="4592338" y="2734691"/>
            <a:ext cx="3521927" cy="3456581"/>
          </a:xfrm>
        </p:spPr>
        <p:txBody>
          <a:bodyPr>
            <a:normAutofit lnSpcReduction="10000"/>
          </a:bodyPr>
          <a:lstStyle/>
          <a:p>
            <a:pPr marL="0" indent="0">
              <a:buNone/>
            </a:pPr>
            <a:r>
              <a:rPr lang="en-US" sz="2000" b="1"/>
              <a:t>Your small business </a:t>
            </a:r>
          </a:p>
          <a:p>
            <a:pPr marL="0" indent="0">
              <a:buNone/>
            </a:pPr>
            <a:r>
              <a:rPr lang="en-US" sz="2200"/>
              <a:t>Small businesses will provide the critical installation services for the energy efficiency projects that are eligible for new Home Energy Rebates (e.g., weatherization firms, HVAC and Plumbing companies, Electricians, and other home improvement companies)</a:t>
            </a:r>
          </a:p>
          <a:p>
            <a:pPr marL="0" indent="0">
              <a:buNone/>
            </a:pPr>
            <a:endParaRPr lang="en-US"/>
          </a:p>
        </p:txBody>
      </p:sp>
      <p:sp>
        <p:nvSpPr>
          <p:cNvPr id="15" name="Equals 14" descr="equals">
            <a:extLst>
              <a:ext uri="{FF2B5EF4-FFF2-40B4-BE49-F238E27FC236}">
                <a16:creationId xmlns:a16="http://schemas.microsoft.com/office/drawing/2014/main" id="{1B41C949-D913-1E3C-296A-D1ABC8AC9B0B}"/>
              </a:ext>
            </a:extLst>
          </p:cNvPr>
          <p:cNvSpPr/>
          <p:nvPr/>
        </p:nvSpPr>
        <p:spPr>
          <a:xfrm>
            <a:off x="7919285" y="2802893"/>
            <a:ext cx="550143" cy="290171"/>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Graphic 18">
            <a:extLst>
              <a:ext uri="{FF2B5EF4-FFF2-40B4-BE49-F238E27FC236}">
                <a16:creationId xmlns:a16="http://schemas.microsoft.com/office/drawing/2014/main" id="{07914EE6-9220-60B1-2B65-105F1DCD2DD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56642" y="1538797"/>
            <a:ext cx="914400" cy="914400"/>
          </a:xfrm>
          <a:prstGeom prst="rect">
            <a:avLst/>
          </a:prstGeom>
        </p:spPr>
      </p:pic>
      <p:sp>
        <p:nvSpPr>
          <p:cNvPr id="11" name="Content Placeholder 2">
            <a:extLst>
              <a:ext uri="{FF2B5EF4-FFF2-40B4-BE49-F238E27FC236}">
                <a16:creationId xmlns:a16="http://schemas.microsoft.com/office/drawing/2014/main" id="{616942FC-FA5F-B21A-6FD1-B0213B909CAA}"/>
              </a:ext>
            </a:extLst>
          </p:cNvPr>
          <p:cNvSpPr txBox="1">
            <a:spLocks/>
          </p:cNvSpPr>
          <p:nvPr/>
        </p:nvSpPr>
        <p:spPr>
          <a:xfrm>
            <a:off x="8644772" y="2734691"/>
            <a:ext cx="3160442" cy="345658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000" b="1"/>
              <a:t>Clean energy at a lower cost (and more business for you)</a:t>
            </a:r>
          </a:p>
        </p:txBody>
      </p:sp>
      <p:sp>
        <p:nvSpPr>
          <p:cNvPr id="4" name="Slide Number Placeholder 3">
            <a:extLst>
              <a:ext uri="{FF2B5EF4-FFF2-40B4-BE49-F238E27FC236}">
                <a16:creationId xmlns:a16="http://schemas.microsoft.com/office/drawing/2014/main" id="{4A842B71-520F-5A1E-F083-0D229DECC67F}"/>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5</a:t>
            </a:fld>
            <a:endParaRPr lang="en-US"/>
          </a:p>
        </p:txBody>
      </p:sp>
    </p:spTree>
    <p:extLst>
      <p:ext uri="{BB962C8B-B14F-4D97-AF65-F5344CB8AC3E}">
        <p14:creationId xmlns:p14="http://schemas.microsoft.com/office/powerpoint/2010/main" val="1723197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8244E-B0A2-6FD6-162F-396FE787946D}"/>
              </a:ext>
            </a:extLst>
          </p:cNvPr>
          <p:cNvSpPr>
            <a:spLocks noGrp="1"/>
          </p:cNvSpPr>
          <p:nvPr>
            <p:ph type="title"/>
          </p:nvPr>
        </p:nvSpPr>
        <p:spPr/>
        <p:txBody>
          <a:bodyPr/>
          <a:lstStyle/>
          <a:p>
            <a:r>
              <a:rPr lang="en-US"/>
              <a:t>What are the rebates?</a:t>
            </a:r>
          </a:p>
        </p:txBody>
      </p:sp>
      <p:pic>
        <p:nvPicPr>
          <p:cNvPr id="3" name="Picture 2" descr="Visualization of rebate eligibility. Slides 7 and 9 list out the eligibility and contain the same information as this page.">
            <a:extLst>
              <a:ext uri="{FF2B5EF4-FFF2-40B4-BE49-F238E27FC236}">
                <a16:creationId xmlns:a16="http://schemas.microsoft.com/office/drawing/2014/main" id="{7C9187C1-0333-604F-D39F-56BD346BA5E8}"/>
              </a:ext>
            </a:extLst>
          </p:cNvPr>
          <p:cNvPicPr>
            <a:picLocks noChangeAspect="1"/>
          </p:cNvPicPr>
          <p:nvPr/>
        </p:nvPicPr>
        <p:blipFill>
          <a:blip r:embed="rId3"/>
          <a:stretch>
            <a:fillRect/>
          </a:stretch>
        </p:blipFill>
        <p:spPr>
          <a:xfrm>
            <a:off x="2150891" y="1179613"/>
            <a:ext cx="7890217" cy="4655531"/>
          </a:xfrm>
          <a:prstGeom prst="rect">
            <a:avLst/>
          </a:prstGeom>
          <a:ln>
            <a:solidFill>
              <a:srgbClr val="00B0F0"/>
            </a:solidFill>
          </a:ln>
        </p:spPr>
      </p:pic>
      <p:sp>
        <p:nvSpPr>
          <p:cNvPr id="13" name="Rectangle 12">
            <a:extLst>
              <a:ext uri="{FF2B5EF4-FFF2-40B4-BE49-F238E27FC236}">
                <a16:creationId xmlns:a16="http://schemas.microsoft.com/office/drawing/2014/main" id="{6BA399EF-23DF-05A6-5DC3-BC72F81FDE94}"/>
              </a:ext>
              <a:ext uri="{C183D7F6-B498-43B3-948B-1728B52AA6E4}">
                <adec:decorative xmlns:adec="http://schemas.microsoft.com/office/drawing/2017/decorative" val="1"/>
              </a:ext>
            </a:extLst>
          </p:cNvPr>
          <p:cNvSpPr/>
          <p:nvPr/>
        </p:nvSpPr>
        <p:spPr>
          <a:xfrm>
            <a:off x="8154258" y="5411398"/>
            <a:ext cx="3441761" cy="1171507"/>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kumimoji="0" lang="en-US" sz="2000" b="1" i="0" u="none" strike="noStrike" kern="1200" cap="none" spc="0" normalizeH="0" baseline="0" noProof="0" dirty="0">
                <a:ln>
                  <a:noFill/>
                </a:ln>
                <a:solidFill>
                  <a:srgbClr val="FFFFFF"/>
                </a:solidFill>
                <a:effectLst/>
                <a:uLnTx/>
                <a:uFillTx/>
                <a:latin typeface="Source Sans Pro" panose="020B0503030403020204" pitchFamily="34" charset="0"/>
              </a:rPr>
              <a:t> Home Electrification &amp; Appliances</a:t>
            </a:r>
            <a:r>
              <a:rPr lang="en-US" sz="2000" b="1" dirty="0">
                <a:solidFill>
                  <a:srgbClr val="FFFFFF"/>
                </a:solidFill>
                <a:latin typeface="Source Sans Pro" panose="020B0503030403020204" pitchFamily="34" charset="0"/>
              </a:rPr>
              <a:t> - </a:t>
            </a:r>
            <a:endParaRPr kumimoji="0" lang="en-US" sz="2000" b="0" i="0" u="none" strike="noStrike" kern="1200" cap="none" spc="0" normalizeH="0" baseline="0" noProof="0" dirty="0">
              <a:ln>
                <a:noFill/>
              </a:ln>
              <a:solidFill>
                <a:srgbClr val="FFFFFF"/>
              </a:solidFill>
              <a:effectLst/>
              <a:uLnTx/>
              <a:uFillTx/>
              <a:latin typeface="Source Sans Pro" panose="020B05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ource Sans Pro" panose="020B0503030403020204" pitchFamily="34" charset="0"/>
              </a:rPr>
              <a:t>Up to $14K per home for qualified equipment</a:t>
            </a:r>
            <a:endParaRPr lang="en-US" sz="2000" b="0" i="0" u="none" strike="noStrike" kern="1200" cap="none" spc="0" normalizeH="0" baseline="0" noProof="0" dirty="0">
              <a:ln>
                <a:noFill/>
              </a:ln>
              <a:solidFill>
                <a:srgbClr val="FFFFFF"/>
              </a:solidFill>
              <a:effectLst/>
              <a:uLnTx/>
              <a:uFillTx/>
              <a:latin typeface="Source Sans Pro" panose="020B0503030403020204" pitchFamily="34" charset="0"/>
            </a:endParaRPr>
          </a:p>
        </p:txBody>
      </p:sp>
      <p:sp>
        <p:nvSpPr>
          <p:cNvPr id="12" name="Rectangle 11">
            <a:extLst>
              <a:ext uri="{FF2B5EF4-FFF2-40B4-BE49-F238E27FC236}">
                <a16:creationId xmlns:a16="http://schemas.microsoft.com/office/drawing/2014/main" id="{F1405459-3611-843F-0B07-FC0258BF0CBA}"/>
              </a:ext>
              <a:ext uri="{C183D7F6-B498-43B3-948B-1728B52AA6E4}">
                <adec:decorative xmlns:adec="http://schemas.microsoft.com/office/drawing/2017/decorative" val="1"/>
              </a:ext>
            </a:extLst>
          </p:cNvPr>
          <p:cNvSpPr/>
          <p:nvPr/>
        </p:nvSpPr>
        <p:spPr>
          <a:xfrm>
            <a:off x="838199" y="4824937"/>
            <a:ext cx="3523015" cy="14126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kumimoji="0" lang="en-US" sz="2000" b="1" i="0" u="none" strike="noStrike" kern="1200" cap="none" spc="0" normalizeH="0" baseline="0" noProof="0" dirty="0">
                <a:ln>
                  <a:noFill/>
                </a:ln>
                <a:solidFill>
                  <a:srgbClr val="FFFFFF"/>
                </a:solidFill>
                <a:effectLst/>
                <a:uLnTx/>
                <a:uFillTx/>
                <a:latin typeface="Source Sans Pro" panose="020B0503030403020204" pitchFamily="34" charset="0"/>
              </a:rPr>
              <a:t>Home Efficiency</a:t>
            </a:r>
            <a:r>
              <a:rPr lang="en-US" sz="2000" b="1" dirty="0">
                <a:solidFill>
                  <a:srgbClr val="FFFFFF"/>
                </a:solidFill>
                <a:latin typeface="Source Sans Pro" panose="020B0503030403020204" pitchFamily="34" charset="0"/>
              </a:rPr>
              <a:t> - </a:t>
            </a:r>
            <a:endParaRPr kumimoji="0" lang="en-US" sz="2000" b="1" i="0" u="none" strike="noStrike" kern="1200" cap="none" spc="0" normalizeH="0" baseline="0" noProof="0" dirty="0">
              <a:ln>
                <a:noFill/>
              </a:ln>
              <a:solidFill>
                <a:srgbClr val="FFFFFF"/>
              </a:solidFill>
              <a:effectLst/>
              <a:uLnTx/>
              <a:uFillTx/>
              <a:latin typeface="Source Sans Pro" panose="020B0503030403020204" pitchFamily="34" charset="0"/>
            </a:endParaRPr>
          </a:p>
          <a:p>
            <a:pPr algn="ctr">
              <a:defRPr/>
            </a:pPr>
            <a:r>
              <a:rPr lang="en-US" sz="2000" dirty="0">
                <a:solidFill>
                  <a:srgbClr val="FFFFFF"/>
                </a:solidFill>
                <a:latin typeface="Source Sans Pro" panose="020B0503030403020204" pitchFamily="34" charset="0"/>
              </a:rPr>
              <a:t>$2,000-</a:t>
            </a:r>
            <a:r>
              <a:rPr kumimoji="0" lang="en-US" sz="2000" b="0" i="0" u="none" strike="noStrike" kern="1200" cap="none" spc="0" normalizeH="0" baseline="0" noProof="0" dirty="0">
                <a:ln>
                  <a:noFill/>
                </a:ln>
                <a:solidFill>
                  <a:srgbClr val="FFFFFF"/>
                </a:solidFill>
                <a:effectLst/>
                <a:uLnTx/>
                <a:uFillTx/>
                <a:latin typeface="Source Sans Pro" panose="020B0503030403020204" pitchFamily="34" charset="0"/>
              </a:rPr>
              <a:t>$8,000 per home </a:t>
            </a:r>
            <a:r>
              <a:rPr lang="en-US" sz="2000" dirty="0">
                <a:solidFill>
                  <a:srgbClr val="FFFFFF"/>
                </a:solidFill>
                <a:latin typeface="Source Sans Pro" panose="020B0503030403020204" pitchFamily="34" charset="0"/>
              </a:rPr>
              <a:t>dependent on energy savings and income </a:t>
            </a:r>
            <a:endParaRPr lang="en-US" sz="2000" b="0" i="0" u="none" strike="noStrike" kern="1200" cap="none" spc="0" normalizeH="0" baseline="0" noProof="0" dirty="0">
              <a:ln>
                <a:noFill/>
              </a:ln>
              <a:solidFill>
                <a:srgbClr val="FFFFFF"/>
              </a:solidFill>
              <a:effectLst/>
              <a:uLnTx/>
              <a:uFillTx/>
              <a:latin typeface="Source Sans Pro" panose="020B0503030403020204" pitchFamily="34" charset="0"/>
            </a:endParaRPr>
          </a:p>
        </p:txBody>
      </p:sp>
    </p:spTree>
    <p:extLst>
      <p:ext uri="{BB962C8B-B14F-4D97-AF65-F5344CB8AC3E}">
        <p14:creationId xmlns:p14="http://schemas.microsoft.com/office/powerpoint/2010/main" val="156254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50"/>
            <a:ext cx="10967013" cy="598904"/>
          </a:xfrm>
        </p:spPr>
        <p:txBody>
          <a:bodyPr/>
          <a:lstStyle/>
          <a:p>
            <a:r>
              <a:rPr lang="en-US" dirty="0"/>
              <a:t>Key details: Home Efficiency Rebate </a:t>
            </a:r>
          </a:p>
        </p:txBody>
      </p:sp>
      <p:sp>
        <p:nvSpPr>
          <p:cNvPr id="9" name="Content Placeholder 8">
            <a:extLst>
              <a:ext uri="{FF2B5EF4-FFF2-40B4-BE49-F238E27FC236}">
                <a16:creationId xmlns:a16="http://schemas.microsoft.com/office/drawing/2014/main" id="{6F568073-32CC-A1B6-B87E-B0017B495E3C}"/>
              </a:ext>
            </a:extLst>
          </p:cNvPr>
          <p:cNvSpPr>
            <a:spLocks noGrp="1"/>
          </p:cNvSpPr>
          <p:nvPr>
            <p:ph idx="1"/>
          </p:nvPr>
        </p:nvSpPr>
        <p:spPr>
          <a:xfrm>
            <a:off x="838200" y="1765209"/>
            <a:ext cx="10774680" cy="4786156"/>
          </a:xfrm>
        </p:spPr>
        <p:txBody>
          <a:bodyPr>
            <a:noAutofit/>
          </a:bodyPr>
          <a:lstStyle/>
          <a:p>
            <a:pPr marL="0" indent="0">
              <a:spcBef>
                <a:spcPts val="0"/>
              </a:spcBef>
              <a:buNone/>
            </a:pPr>
            <a:r>
              <a:rPr lang="en-US" sz="2000" b="1" dirty="0"/>
              <a:t>What projects are eligible</a:t>
            </a:r>
            <a:endParaRPr lang="en-US" sz="2000" dirty="0"/>
          </a:p>
          <a:p>
            <a:pPr marL="0" indent="0">
              <a:spcBef>
                <a:spcPts val="0"/>
              </a:spcBef>
              <a:buNone/>
            </a:pPr>
            <a:endParaRPr lang="en-US" sz="2000" dirty="0"/>
          </a:p>
          <a:p>
            <a:pPr>
              <a:spcBef>
                <a:spcPts val="0"/>
              </a:spcBef>
            </a:pPr>
            <a:r>
              <a:rPr lang="en-US" sz="2000" dirty="0"/>
              <a:t>Relevant retrofits may include efficient windows, doors, and insulation materials. </a:t>
            </a:r>
          </a:p>
          <a:p>
            <a:pPr>
              <a:spcBef>
                <a:spcPts val="0"/>
              </a:spcBef>
            </a:pPr>
            <a:r>
              <a:rPr lang="en-US" sz="2000" dirty="0"/>
              <a:t>Your state or territorial energy office will determine which products and materials are eligible. </a:t>
            </a:r>
          </a:p>
          <a:p>
            <a:pPr>
              <a:spcBef>
                <a:spcPts val="0"/>
              </a:spcBef>
            </a:pPr>
            <a:r>
              <a:rPr lang="en-US" sz="2000" dirty="0"/>
              <a:t>Efficiency projects that produce at least: </a:t>
            </a:r>
          </a:p>
          <a:p>
            <a:pPr lvl="1">
              <a:spcBef>
                <a:spcPts val="0"/>
              </a:spcBef>
            </a:pPr>
            <a:r>
              <a:rPr lang="en-US" dirty="0"/>
              <a:t>20% in predicted energy savings are eligible for rebates of up to $4,000.</a:t>
            </a:r>
          </a:p>
          <a:p>
            <a:pPr lvl="1">
              <a:spcBef>
                <a:spcPts val="0"/>
              </a:spcBef>
            </a:pPr>
            <a:r>
              <a:rPr lang="en-US" dirty="0"/>
              <a:t>35% in predicted energy savings are eligible for rebates of up to $8,000. </a:t>
            </a:r>
          </a:p>
          <a:p>
            <a:pPr lvl="1"/>
            <a:endParaRPr lang="en-US" sz="1600" dirty="0"/>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fld id="{B1AB44B9-F1EC-4F4B-88D4-413245C9CD3E}" type="slidenum">
              <a:rPr lang="en-US" smtClean="0"/>
              <a:t>7</a:t>
            </a:fld>
            <a:endParaRPr lang="en-US"/>
          </a:p>
        </p:txBody>
      </p:sp>
    </p:spTree>
    <p:extLst>
      <p:ext uri="{BB962C8B-B14F-4D97-AF65-F5344CB8AC3E}">
        <p14:creationId xmlns:p14="http://schemas.microsoft.com/office/powerpoint/2010/main" val="151244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50"/>
            <a:ext cx="10967013" cy="598904"/>
          </a:xfrm>
        </p:spPr>
        <p:txBody>
          <a:bodyPr/>
          <a:lstStyle/>
          <a:p>
            <a:r>
              <a:rPr lang="en-US" dirty="0"/>
              <a:t>Key details: Home Efficiency Rebate </a:t>
            </a:r>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fld id="{B1AB44B9-F1EC-4F4B-88D4-413245C9CD3E}" type="slidenum">
              <a:rPr lang="en-US" smtClean="0"/>
              <a:t>8</a:t>
            </a:fld>
            <a:endParaRPr lang="en-US"/>
          </a:p>
        </p:txBody>
      </p:sp>
      <p:sp>
        <p:nvSpPr>
          <p:cNvPr id="5" name="Content Placeholder 8">
            <a:extLst>
              <a:ext uri="{FF2B5EF4-FFF2-40B4-BE49-F238E27FC236}">
                <a16:creationId xmlns:a16="http://schemas.microsoft.com/office/drawing/2014/main" id="{9F61909A-CC50-A0EE-5D06-BF13BC73A8E1}"/>
              </a:ext>
            </a:extLst>
          </p:cNvPr>
          <p:cNvSpPr txBox="1">
            <a:spLocks/>
          </p:cNvSpPr>
          <p:nvPr/>
        </p:nvSpPr>
        <p:spPr>
          <a:xfrm>
            <a:off x="838200" y="1590706"/>
            <a:ext cx="10800806" cy="47861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n-US" sz="2000" b="1" dirty="0">
                <a:latin typeface="Source Sans Pro" panose="020B0503030403020204" pitchFamily="34" charset="0"/>
                <a:ea typeface="Source Sans Pro" panose="020B0503030403020204" pitchFamily="34" charset="0"/>
              </a:rPr>
              <a:t>Who is eligible</a:t>
            </a:r>
          </a:p>
          <a:p>
            <a:pPr marL="0" indent="0">
              <a:spcBef>
                <a:spcPts val="0"/>
              </a:spcBef>
              <a:buNone/>
            </a:pPr>
            <a:endParaRPr lang="en-US" sz="2000" b="1" dirty="0">
              <a:latin typeface="Source Sans Pro" panose="020B0503030403020204" pitchFamily="34" charset="0"/>
              <a:ea typeface="Source Sans Pro" panose="020B0503030403020204" pitchFamily="34" charset="0"/>
            </a:endParaRPr>
          </a:p>
          <a:p>
            <a:pPr>
              <a:spcBef>
                <a:spcPts val="0"/>
              </a:spcBef>
            </a:pPr>
            <a:r>
              <a:rPr lang="en-US" sz="2000" dirty="0">
                <a:effectLst/>
                <a:latin typeface="Source Sans Pro" panose="020B0503030403020204" pitchFamily="34" charset="0"/>
                <a:ea typeface="Source Sans Pro" panose="020B0503030403020204" pitchFamily="34" charset="0"/>
                <a:cs typeface="Arial" panose="020B0604020202020204" pitchFamily="34" charset="0"/>
              </a:rPr>
              <a:t>Households of all incomes are eligible</a:t>
            </a:r>
          </a:p>
          <a:p>
            <a:pPr>
              <a:spcBef>
                <a:spcPts val="0"/>
              </a:spcBef>
            </a:pPr>
            <a:r>
              <a:rPr lang="en-US" sz="2000" dirty="0">
                <a:latin typeface="Source Sans Pro" panose="020B0503030403020204" pitchFamily="34" charset="0"/>
                <a:ea typeface="Source Sans Pro" panose="020B0503030403020204" pitchFamily="34" charset="0"/>
                <a:cs typeface="Arial" panose="020B0604020202020204" pitchFamily="34" charset="0"/>
              </a:rPr>
              <a:t>L</a:t>
            </a:r>
            <a:r>
              <a:rPr lang="en-US" sz="2000" dirty="0">
                <a:effectLst/>
                <a:latin typeface="Source Sans Pro" panose="020B0503030403020204" pitchFamily="34" charset="0"/>
                <a:ea typeface="Source Sans Pro" panose="020B0503030403020204" pitchFamily="34" charset="0"/>
                <a:cs typeface="Arial" panose="020B0604020202020204" pitchFamily="34" charset="0"/>
              </a:rPr>
              <a:t>ower-income households will get larger rebates. </a:t>
            </a:r>
            <a:endParaRPr lang="en-US" sz="20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62940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50"/>
            <a:ext cx="11130987" cy="743587"/>
          </a:xfrm>
        </p:spPr>
        <p:txBody>
          <a:bodyPr>
            <a:normAutofit fontScale="90000"/>
          </a:bodyPr>
          <a:lstStyle/>
          <a:p>
            <a:r>
              <a:rPr lang="en-US" dirty="0"/>
              <a:t>Key details: Home Electrification and </a:t>
            </a:r>
            <a:br>
              <a:rPr lang="en-US" dirty="0"/>
            </a:br>
            <a:r>
              <a:rPr lang="en-US" dirty="0"/>
              <a:t>Appliance Rebate </a:t>
            </a:r>
          </a:p>
        </p:txBody>
      </p:sp>
      <p:sp>
        <p:nvSpPr>
          <p:cNvPr id="9" name="Content Placeholder 8">
            <a:extLst>
              <a:ext uri="{FF2B5EF4-FFF2-40B4-BE49-F238E27FC236}">
                <a16:creationId xmlns:a16="http://schemas.microsoft.com/office/drawing/2014/main" id="{6F568073-32CC-A1B6-B87E-B0017B495E3C}"/>
              </a:ext>
            </a:extLst>
          </p:cNvPr>
          <p:cNvSpPr>
            <a:spLocks noGrp="1"/>
          </p:cNvSpPr>
          <p:nvPr>
            <p:ph idx="1"/>
          </p:nvPr>
        </p:nvSpPr>
        <p:spPr>
          <a:xfrm>
            <a:off x="838200" y="1765209"/>
            <a:ext cx="5257800" cy="583098"/>
          </a:xfrm>
        </p:spPr>
        <p:txBody>
          <a:bodyPr>
            <a:noAutofit/>
          </a:bodyPr>
          <a:lstStyle/>
          <a:p>
            <a:pPr marL="0" indent="0">
              <a:spcBef>
                <a:spcPts val="0"/>
              </a:spcBef>
              <a:buNone/>
            </a:pPr>
            <a:r>
              <a:rPr lang="en-US" sz="2000" b="1"/>
              <a:t>What projects are eligible</a:t>
            </a:r>
            <a:endParaRPr lang="en-US" sz="2000"/>
          </a:p>
          <a:p>
            <a:pPr lvl="1"/>
            <a:endParaRPr lang="en-US"/>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fld id="{B1AB44B9-F1EC-4F4B-88D4-413245C9CD3E}" type="slidenum">
              <a:rPr lang="en-US" smtClean="0"/>
              <a:t>9</a:t>
            </a:fld>
            <a:endParaRPr lang="en-US"/>
          </a:p>
        </p:txBody>
      </p:sp>
      <p:sp>
        <p:nvSpPr>
          <p:cNvPr id="3" name="Content Placeholder 8">
            <a:extLst>
              <a:ext uri="{FF2B5EF4-FFF2-40B4-BE49-F238E27FC236}">
                <a16:creationId xmlns:a16="http://schemas.microsoft.com/office/drawing/2014/main" id="{1D2379CA-2CE7-B9AA-7870-6D1713C186EB}"/>
              </a:ext>
            </a:extLst>
          </p:cNvPr>
          <p:cNvSpPr txBox="1">
            <a:spLocks/>
          </p:cNvSpPr>
          <p:nvPr/>
        </p:nvSpPr>
        <p:spPr>
          <a:xfrm>
            <a:off x="809263" y="2269677"/>
            <a:ext cx="10995950" cy="426022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n-US" sz="2000" dirty="0">
                <a:latin typeface="Source Sans Pro"/>
                <a:ea typeface="Source Sans Pro"/>
              </a:rPr>
              <a:t>Your state, territory, or Tribe will determine which products and materials are eligible from the following: </a:t>
            </a:r>
            <a:endParaRPr lang="en-US" sz="2000" dirty="0"/>
          </a:p>
          <a:p>
            <a:pPr>
              <a:spcBef>
                <a:spcPts val="0"/>
              </a:spcBef>
            </a:pPr>
            <a:r>
              <a:rPr lang="en-US" sz="2000" dirty="0">
                <a:latin typeface="Source Sans Pro"/>
                <a:ea typeface="Source Sans Pro"/>
              </a:rPr>
              <a:t>Up to $8,000 for ENERGY </a:t>
            </a:r>
            <a:r>
              <a:rPr lang="en-US" sz="2000" b="1" dirty="0">
                <a:latin typeface="Source Sans Pro"/>
                <a:ea typeface="Source Sans Pro"/>
              </a:rPr>
              <a:t>STAR-certified electric heat pump</a:t>
            </a:r>
            <a:r>
              <a:rPr lang="en-US" sz="2000" dirty="0">
                <a:latin typeface="Source Sans Pro"/>
                <a:ea typeface="Source Sans Pro"/>
              </a:rPr>
              <a:t> for space heating and cooling</a:t>
            </a:r>
          </a:p>
          <a:p>
            <a:pPr>
              <a:spcBef>
                <a:spcPts val="0"/>
              </a:spcBef>
            </a:pPr>
            <a:r>
              <a:rPr lang="en-US" sz="2000" dirty="0">
                <a:latin typeface="Source Sans Pro"/>
                <a:ea typeface="Source Sans Pro"/>
              </a:rPr>
              <a:t>Up to $4,000 for </a:t>
            </a:r>
            <a:r>
              <a:rPr lang="en-US" sz="2000" b="1" dirty="0">
                <a:latin typeface="Source Sans Pro"/>
                <a:ea typeface="Source Sans Pro"/>
              </a:rPr>
              <a:t>electric load service center</a:t>
            </a:r>
            <a:r>
              <a:rPr lang="en-US" sz="2000" dirty="0">
                <a:latin typeface="Source Sans Pro"/>
                <a:ea typeface="Source Sans Pro"/>
              </a:rPr>
              <a:t> (i.e., electrical panel)</a:t>
            </a:r>
          </a:p>
          <a:p>
            <a:pPr>
              <a:spcBef>
                <a:spcPts val="0"/>
              </a:spcBef>
            </a:pPr>
            <a:r>
              <a:rPr lang="en-US" sz="2000" dirty="0">
                <a:latin typeface="Source Sans Pro"/>
                <a:ea typeface="Source Sans Pro"/>
              </a:rPr>
              <a:t>Up to $2,500 for electrical </a:t>
            </a:r>
            <a:r>
              <a:rPr lang="en-US" sz="2000" b="1" dirty="0">
                <a:latin typeface="Source Sans Pro"/>
                <a:ea typeface="Source Sans Pro"/>
              </a:rPr>
              <a:t>wiring</a:t>
            </a:r>
          </a:p>
          <a:p>
            <a:pPr>
              <a:spcBef>
                <a:spcPts val="0"/>
              </a:spcBef>
            </a:pPr>
            <a:r>
              <a:rPr lang="en-US" sz="2000" dirty="0">
                <a:latin typeface="Source Sans Pro"/>
                <a:ea typeface="Source Sans Pro"/>
              </a:rPr>
              <a:t>Up to $1,750 for ENERGY STAR-certified electric </a:t>
            </a:r>
            <a:r>
              <a:rPr lang="en-US" sz="2000" b="1" dirty="0">
                <a:latin typeface="Source Sans Pro"/>
                <a:ea typeface="Source Sans Pro"/>
              </a:rPr>
              <a:t>heat pump water heaters</a:t>
            </a:r>
          </a:p>
          <a:p>
            <a:pPr>
              <a:spcBef>
                <a:spcPts val="0"/>
              </a:spcBef>
            </a:pPr>
            <a:r>
              <a:rPr lang="en-US" sz="2000" dirty="0">
                <a:latin typeface="Source Sans Pro"/>
                <a:ea typeface="Source Sans Pro"/>
              </a:rPr>
              <a:t>Up to $1,600 </a:t>
            </a:r>
            <a:r>
              <a:rPr lang="en-US" sz="2000" b="1" dirty="0">
                <a:latin typeface="Source Sans Pro"/>
                <a:ea typeface="Source Sans Pro"/>
              </a:rPr>
              <a:t>for insulation, air sealing, and mechanical ventilation</a:t>
            </a:r>
          </a:p>
          <a:p>
            <a:pPr>
              <a:spcBef>
                <a:spcPts val="0"/>
              </a:spcBef>
            </a:pPr>
            <a:r>
              <a:rPr lang="en-US" sz="2000" dirty="0">
                <a:latin typeface="Source Sans Pro"/>
                <a:ea typeface="Source Sans Pro"/>
              </a:rPr>
              <a:t>Up to $840 for ENERGY STAR-certified </a:t>
            </a:r>
            <a:r>
              <a:rPr lang="en-US" sz="2000" b="1" dirty="0">
                <a:latin typeface="Source Sans Pro"/>
                <a:ea typeface="Source Sans Pro"/>
              </a:rPr>
              <a:t>electric heat pump clothes dryer</a:t>
            </a:r>
          </a:p>
          <a:p>
            <a:pPr>
              <a:spcBef>
                <a:spcPts val="0"/>
              </a:spcBef>
            </a:pPr>
            <a:r>
              <a:rPr lang="en-US" sz="2000" dirty="0">
                <a:latin typeface="Source Sans Pro"/>
                <a:ea typeface="Source Sans Pro"/>
              </a:rPr>
              <a:t>Up to $840 for ENERGY STAR-certified </a:t>
            </a:r>
            <a:r>
              <a:rPr lang="en-US" sz="2000" b="1" dirty="0">
                <a:latin typeface="Source Sans Pro"/>
                <a:ea typeface="Source Sans Pro"/>
              </a:rPr>
              <a:t>electric stove, cooktop, range, or oven </a:t>
            </a:r>
            <a:endParaRPr lang="en-US" sz="2000" b="1" dirty="0"/>
          </a:p>
          <a:p>
            <a:pPr lvl="1"/>
            <a:endParaRPr lang="en-US" dirty="0"/>
          </a:p>
          <a:p>
            <a:pPr lvl="1"/>
            <a:endParaRPr lang="en-US" dirty="0"/>
          </a:p>
        </p:txBody>
      </p:sp>
    </p:spTree>
    <p:extLst>
      <p:ext uri="{BB962C8B-B14F-4D97-AF65-F5344CB8AC3E}">
        <p14:creationId xmlns:p14="http://schemas.microsoft.com/office/powerpoint/2010/main" val="3671049149"/>
      </p:ext>
    </p:extLst>
  </p:cSld>
  <p:clrMapOvr>
    <a:masterClrMapping/>
  </p:clrMapOvr>
</p:sld>
</file>

<file path=ppt/theme/theme1.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7CFB215-5A2F-3E4C-AAB9-B56A6D35B450}" vid="{7709BF5B-D67C-CF45-A712-B4954C8215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4AB3E37591984C9AD5016131C085B1" ma:contentTypeVersion="11" ma:contentTypeDescription="Create a new document." ma:contentTypeScope="" ma:versionID="cfefa2d9c332ac122b7f629fa4598b67">
  <xsd:schema xmlns:xsd="http://www.w3.org/2001/XMLSchema" xmlns:xs="http://www.w3.org/2001/XMLSchema" xmlns:p="http://schemas.microsoft.com/office/2006/metadata/properties" xmlns:ns2="d5ed4407-ec5c-48f4-bd30-d767b91cf3d1" xmlns:ns3="0a52cd8b-fc3a-403a-83ae-9d3a74d8a02c" targetNamespace="http://schemas.microsoft.com/office/2006/metadata/properties" ma:root="true" ma:fieldsID="0e4f8392304ac14d24d12af70d4c97a0" ns2:_="" ns3:_="">
    <xsd:import namespace="d5ed4407-ec5c-48f4-bd30-d767b91cf3d1"/>
    <xsd:import namespace="0a52cd8b-fc3a-403a-83ae-9d3a74d8a0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ed4407-ec5c-48f4-bd30-d767b91cf3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52cd8b-fc3a-403a-83ae-9d3a74d8a02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1E53F1-ADCB-4164-92C7-0C8B3EDCBB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ed4407-ec5c-48f4-bd30-d767b91cf3d1"/>
    <ds:schemaRef ds:uri="0a52cd8b-fc3a-403a-83ae-9d3a74d8a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A11E31-3BDF-4A25-A856-AFFD372E10B8}">
  <ds:schemaRefs>
    <ds:schemaRef ds:uri="http://www.w3.org/XML/1998/namespace"/>
    <ds:schemaRef ds:uri="d5ed4407-ec5c-48f4-bd30-d767b91cf3d1"/>
    <ds:schemaRef ds:uri="0a52cd8b-fc3a-403a-83ae-9d3a74d8a02c"/>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C132FCC6-6F8A-4107-A82F-C6805D448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SBA_Template_Powerpoint_16x9_2020</Template>
  <TotalTime>5</TotalTime>
  <Words>1200</Words>
  <Application>Microsoft Office PowerPoint</Application>
  <PresentationFormat>Widescreen</PresentationFormat>
  <Paragraphs>114</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SBA-Template</vt:lpstr>
      <vt:lpstr>SBA: U.S. Small Business Administration</vt:lpstr>
      <vt:lpstr>HOW TO:  Home Energy Rebates for small business </vt:lpstr>
      <vt:lpstr>Goals of our How To guide</vt:lpstr>
      <vt:lpstr>Where is the money going?</vt:lpstr>
      <vt:lpstr>Home energy rebates and your small business </vt:lpstr>
      <vt:lpstr>What are the rebates?</vt:lpstr>
      <vt:lpstr>Key details: Home Efficiency Rebate </vt:lpstr>
      <vt:lpstr>Key details: Home Efficiency Rebate </vt:lpstr>
      <vt:lpstr>Key details: Home Electrification and  Appliance Rebate </vt:lpstr>
      <vt:lpstr>Key details: Home Electrification and  Appliance Rebate </vt:lpstr>
      <vt:lpstr>What are the next steps for my small business?</vt:lpstr>
      <vt:lpstr>Let’s walk through an example</vt:lpstr>
      <vt:lpstr>When will the resources come online?</vt:lpstr>
      <vt:lpstr>How SBA can help </vt:lpstr>
      <vt:lpstr>How can I help my customers understand  what they are eligible for?</vt:lpstr>
      <vt:lpstr>Deep dive on SBA working capital products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Afework, Mulate (Contractor)</dc:creator>
  <cp:lastModifiedBy>Skye Bork</cp:lastModifiedBy>
  <cp:revision>5</cp:revision>
  <cp:lastPrinted>2018-02-13T00:27:10Z</cp:lastPrinted>
  <dcterms:created xsi:type="dcterms:W3CDTF">2021-01-27T20:19:10Z</dcterms:created>
  <dcterms:modified xsi:type="dcterms:W3CDTF">2024-03-04T18:35:45Z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0x010100724AB3E37591984C9AD5016131C085B1</vt:lpwstr>
  </property>
</Properties>
</file>